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59" r:id="rId4"/>
    <p:sldId id="293" r:id="rId5"/>
    <p:sldId id="282" r:id="rId6"/>
    <p:sldId id="288" r:id="rId7"/>
    <p:sldId id="286" r:id="rId8"/>
    <p:sldId id="278" r:id="rId9"/>
    <p:sldId id="280" r:id="rId10"/>
    <p:sldId id="281" r:id="rId11"/>
    <p:sldId id="283" r:id="rId12"/>
    <p:sldId id="279" r:id="rId13"/>
    <p:sldId id="275" r:id="rId14"/>
    <p:sldId id="298" r:id="rId15"/>
    <p:sldId id="277" r:id="rId16"/>
    <p:sldId id="284" r:id="rId17"/>
    <p:sldId id="285" r:id="rId18"/>
    <p:sldId id="294" r:id="rId19"/>
    <p:sldId id="289" r:id="rId20"/>
    <p:sldId id="290" r:id="rId21"/>
    <p:sldId id="291" r:id="rId22"/>
    <p:sldId id="297" r:id="rId23"/>
    <p:sldId id="295" r:id="rId24"/>
    <p:sldId id="296" r:id="rId25"/>
    <p:sldId id="299" r:id="rId26"/>
    <p:sldId id="303" r:id="rId27"/>
    <p:sldId id="302" r:id="rId28"/>
    <p:sldId id="300" r:id="rId29"/>
    <p:sldId id="305" r:id="rId30"/>
    <p:sldId id="323" r:id="rId31"/>
    <p:sldId id="301" r:id="rId32"/>
    <p:sldId id="310" r:id="rId33"/>
    <p:sldId id="306" r:id="rId34"/>
    <p:sldId id="307" r:id="rId35"/>
    <p:sldId id="311" r:id="rId36"/>
    <p:sldId id="312" r:id="rId37"/>
    <p:sldId id="316" r:id="rId38"/>
    <p:sldId id="317" r:id="rId39"/>
    <p:sldId id="272" r:id="rId40"/>
    <p:sldId id="321" r:id="rId41"/>
    <p:sldId id="274" r:id="rId42"/>
    <p:sldId id="324" r:id="rId43"/>
    <p:sldId id="325" r:id="rId44"/>
    <p:sldId id="326" r:id="rId45"/>
    <p:sldId id="271" r:id="rId46"/>
    <p:sldId id="322" r:id="rId47"/>
    <p:sldId id="319" r:id="rId48"/>
    <p:sldId id="320" r:id="rId49"/>
    <p:sldId id="258" r:id="rId50"/>
    <p:sldId id="264" r:id="rId5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571" autoAdjust="0"/>
  </p:normalViewPr>
  <p:slideViewPr>
    <p:cSldViewPr>
      <p:cViewPr>
        <p:scale>
          <a:sx n="80" d="100"/>
          <a:sy n="80" d="100"/>
        </p:scale>
        <p:origin x="-7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EC5CC4-AF7B-44F7-8ECA-D5C8CFAF72C2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884C2D2F-F98B-4ECE-8921-2EFF3F7589DB}">
      <dgm:prSet phldrT="[Text]" custT="1"/>
      <dgm:spPr/>
      <dgm:t>
        <a:bodyPr/>
        <a:lstStyle/>
        <a:p>
          <a:r>
            <a:rPr kumimoji="1" lang="en-US" altLang="ja-JP" sz="1600" dirty="0" smtClean="0"/>
            <a:t>Film production</a:t>
          </a:r>
          <a:endParaRPr kumimoji="1" lang="ja-JP" altLang="en-US" sz="1600"/>
        </a:p>
      </dgm:t>
    </dgm:pt>
    <dgm:pt modelId="{43A92EDC-D615-4ABC-8A02-2A3922079F83}" type="parTrans" cxnId="{FD62E723-43D2-44DE-9D7D-2C4186ACC592}">
      <dgm:prSet/>
      <dgm:spPr/>
      <dgm:t>
        <a:bodyPr/>
        <a:lstStyle/>
        <a:p>
          <a:endParaRPr kumimoji="1" lang="ja-JP" altLang="en-US" sz="2000"/>
        </a:p>
      </dgm:t>
    </dgm:pt>
    <dgm:pt modelId="{FD4E286C-0956-4FAB-BFE2-CCD0D8DF3E88}" type="sibTrans" cxnId="{FD62E723-43D2-44DE-9D7D-2C4186ACC592}">
      <dgm:prSet/>
      <dgm:spPr/>
      <dgm:t>
        <a:bodyPr/>
        <a:lstStyle/>
        <a:p>
          <a:endParaRPr kumimoji="1" lang="ja-JP" altLang="en-US" sz="2000"/>
        </a:p>
      </dgm:t>
    </dgm:pt>
    <dgm:pt modelId="{2AD4EFC4-1715-4E88-9013-9F21BA43CD85}">
      <dgm:prSet phldrT="[Text]" custT="1"/>
      <dgm:spPr/>
      <dgm:t>
        <a:bodyPr/>
        <a:lstStyle/>
        <a:p>
          <a:r>
            <a:rPr kumimoji="1" lang="en-US" altLang="ja-JP" sz="1600" dirty="0" smtClean="0"/>
            <a:t>Performance check</a:t>
          </a:r>
          <a:endParaRPr kumimoji="1" lang="ja-JP" altLang="en-US" sz="1600"/>
        </a:p>
      </dgm:t>
    </dgm:pt>
    <dgm:pt modelId="{7110084D-BFAB-49EE-AE57-B9A25B6C15D4}" type="parTrans" cxnId="{E6131FFD-DC94-4348-91A9-5F1AF1F1282A}">
      <dgm:prSet/>
      <dgm:spPr/>
      <dgm:t>
        <a:bodyPr/>
        <a:lstStyle/>
        <a:p>
          <a:endParaRPr kumimoji="1" lang="ja-JP" altLang="en-US" sz="2000"/>
        </a:p>
      </dgm:t>
    </dgm:pt>
    <dgm:pt modelId="{5DD6C7C9-AD54-410A-98F7-B5D00090FBAC}" type="sibTrans" cxnId="{E6131FFD-DC94-4348-91A9-5F1AF1F1282A}">
      <dgm:prSet/>
      <dgm:spPr/>
      <dgm:t>
        <a:bodyPr/>
        <a:lstStyle/>
        <a:p>
          <a:endParaRPr kumimoji="1" lang="ja-JP" altLang="en-US" sz="2000"/>
        </a:p>
      </dgm:t>
    </dgm:pt>
    <dgm:pt modelId="{0BCE71AC-AD77-4361-965B-F355A463D64E}">
      <dgm:prSet phldrT="[Text]" custT="1"/>
      <dgm:spPr/>
      <dgm:t>
        <a:bodyPr/>
        <a:lstStyle/>
        <a:p>
          <a:r>
            <a:rPr kumimoji="1" lang="en-US" altLang="ja-JP" sz="1600" dirty="0" smtClean="0"/>
            <a:t>Development</a:t>
          </a:r>
          <a:endParaRPr kumimoji="1" lang="ja-JP" altLang="en-US" sz="1600"/>
        </a:p>
      </dgm:t>
    </dgm:pt>
    <dgm:pt modelId="{EACF609B-3AA7-41BB-84F2-A82698CD58D5}" type="parTrans" cxnId="{D3F81E92-1923-4EEE-8BD4-CE05276DD820}">
      <dgm:prSet/>
      <dgm:spPr/>
      <dgm:t>
        <a:bodyPr/>
        <a:lstStyle/>
        <a:p>
          <a:endParaRPr kumimoji="1" lang="ja-JP" altLang="en-US" sz="2000"/>
        </a:p>
      </dgm:t>
    </dgm:pt>
    <dgm:pt modelId="{91DCE656-B872-4EB0-A0C9-F52E70DA8BE5}" type="sibTrans" cxnId="{D3F81E92-1923-4EEE-8BD4-CE05276DD820}">
      <dgm:prSet/>
      <dgm:spPr/>
      <dgm:t>
        <a:bodyPr/>
        <a:lstStyle/>
        <a:p>
          <a:endParaRPr kumimoji="1" lang="ja-JP" altLang="en-US" sz="2000"/>
        </a:p>
      </dgm:t>
    </dgm:pt>
    <dgm:pt modelId="{CC6B2D18-3FA7-4A80-9ABB-58AFEEE7D828}">
      <dgm:prSet phldrT="[Text]" custT="1"/>
      <dgm:spPr/>
      <dgm:t>
        <a:bodyPr/>
        <a:lstStyle/>
        <a:p>
          <a:r>
            <a:rPr kumimoji="1" lang="en-US" altLang="ja-JP" sz="1600" dirty="0" smtClean="0"/>
            <a:t>Automatic microscopes</a:t>
          </a:r>
          <a:endParaRPr kumimoji="1" lang="ja-JP" altLang="en-US" sz="1600"/>
        </a:p>
      </dgm:t>
    </dgm:pt>
    <dgm:pt modelId="{F8888EC9-7FED-4BC1-9B5E-0A60893BCD26}" type="parTrans" cxnId="{A5F2D324-5BC3-4326-9F1B-371577453A49}">
      <dgm:prSet/>
      <dgm:spPr/>
      <dgm:t>
        <a:bodyPr/>
        <a:lstStyle/>
        <a:p>
          <a:endParaRPr kumimoji="1" lang="ja-JP" altLang="en-US" sz="2000"/>
        </a:p>
      </dgm:t>
    </dgm:pt>
    <dgm:pt modelId="{4F4DD5A1-5B05-49FB-94FD-999A47B9E17C}" type="sibTrans" cxnId="{A5F2D324-5BC3-4326-9F1B-371577453A49}">
      <dgm:prSet/>
      <dgm:spPr/>
      <dgm:t>
        <a:bodyPr/>
        <a:lstStyle/>
        <a:p>
          <a:endParaRPr kumimoji="1" lang="ja-JP" altLang="en-US" sz="2000"/>
        </a:p>
      </dgm:t>
    </dgm:pt>
    <dgm:pt modelId="{C9C337A0-C170-4DB7-A580-85E7DA2C28B3}" type="pres">
      <dgm:prSet presAssocID="{F3EC5CC4-AF7B-44F7-8ECA-D5C8CFAF72C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F82409EC-1EFB-41E5-8C2B-0A47EA7A1823}" type="pres">
      <dgm:prSet presAssocID="{884C2D2F-F98B-4ECE-8921-2EFF3F7589DB}" presName="node" presStyleLbl="node1" presStyleIdx="0" presStyleCnt="4" custScaleX="16607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CA9C2A3-FC11-44B7-92B6-E1C9FC923215}" type="pres">
      <dgm:prSet presAssocID="{884C2D2F-F98B-4ECE-8921-2EFF3F7589DB}" presName="spNode" presStyleCnt="0"/>
      <dgm:spPr/>
    </dgm:pt>
    <dgm:pt modelId="{2448A801-158C-4271-B53D-181871C40602}" type="pres">
      <dgm:prSet presAssocID="{FD4E286C-0956-4FAB-BFE2-CCD0D8DF3E88}" presName="sibTrans" presStyleLbl="sibTrans1D1" presStyleIdx="0" presStyleCnt="4"/>
      <dgm:spPr/>
      <dgm:t>
        <a:bodyPr/>
        <a:lstStyle/>
        <a:p>
          <a:endParaRPr kumimoji="1" lang="ja-JP" altLang="en-US"/>
        </a:p>
      </dgm:t>
    </dgm:pt>
    <dgm:pt modelId="{D1B1F823-BFEB-48F2-8F59-40EB3B334BA1}" type="pres">
      <dgm:prSet presAssocID="{2AD4EFC4-1715-4E88-9013-9F21BA43CD85}" presName="node" presStyleLbl="node1" presStyleIdx="1" presStyleCnt="4" custScaleX="148595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8FB82E4-14F8-4B4D-A736-D3B65239E5D0}" type="pres">
      <dgm:prSet presAssocID="{2AD4EFC4-1715-4E88-9013-9F21BA43CD85}" presName="spNode" presStyleCnt="0"/>
      <dgm:spPr/>
    </dgm:pt>
    <dgm:pt modelId="{4BB1E55F-1715-45FC-86D7-3F77B82FE57E}" type="pres">
      <dgm:prSet presAssocID="{5DD6C7C9-AD54-410A-98F7-B5D00090FBAC}" presName="sibTrans" presStyleLbl="sibTrans1D1" presStyleIdx="1" presStyleCnt="4"/>
      <dgm:spPr/>
      <dgm:t>
        <a:bodyPr/>
        <a:lstStyle/>
        <a:p>
          <a:endParaRPr kumimoji="1" lang="ja-JP" altLang="en-US"/>
        </a:p>
      </dgm:t>
    </dgm:pt>
    <dgm:pt modelId="{3B5E34F5-3AD4-4417-ACAC-57C8C2BEA73D}" type="pres">
      <dgm:prSet presAssocID="{0BCE71AC-AD77-4361-965B-F355A463D64E}" presName="node" presStyleLbl="node1" presStyleIdx="2" presStyleCnt="4" custScaleX="18161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26EC510-6D40-4280-8993-51AF75418D33}" type="pres">
      <dgm:prSet presAssocID="{0BCE71AC-AD77-4361-965B-F355A463D64E}" presName="spNode" presStyleCnt="0"/>
      <dgm:spPr/>
    </dgm:pt>
    <dgm:pt modelId="{69D0289F-AB00-4C80-9D04-48D73BCBB775}" type="pres">
      <dgm:prSet presAssocID="{91DCE656-B872-4EB0-A0C9-F52E70DA8BE5}" presName="sibTrans" presStyleLbl="sibTrans1D1" presStyleIdx="2" presStyleCnt="4"/>
      <dgm:spPr/>
      <dgm:t>
        <a:bodyPr/>
        <a:lstStyle/>
        <a:p>
          <a:endParaRPr kumimoji="1" lang="ja-JP" altLang="en-US"/>
        </a:p>
      </dgm:t>
    </dgm:pt>
    <dgm:pt modelId="{AECCD1A6-4FC5-47C8-99D5-84F87E577E5C}" type="pres">
      <dgm:prSet presAssocID="{CC6B2D18-3FA7-4A80-9ABB-58AFEEE7D828}" presName="node" presStyleLbl="node1" presStyleIdx="3" presStyleCnt="4" custScaleX="169358" custRadScaleRad="104909" custRadScaleInc="419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24CF9E1-1CF5-4A93-8D34-1D32E7538399}" type="pres">
      <dgm:prSet presAssocID="{CC6B2D18-3FA7-4A80-9ABB-58AFEEE7D828}" presName="spNode" presStyleCnt="0"/>
      <dgm:spPr/>
    </dgm:pt>
    <dgm:pt modelId="{3EFB8F52-9A86-4D2F-8FC4-69EBE86910E3}" type="pres">
      <dgm:prSet presAssocID="{4F4DD5A1-5B05-49FB-94FD-999A47B9E17C}" presName="sibTrans" presStyleLbl="sibTrans1D1" presStyleIdx="3" presStyleCnt="4"/>
      <dgm:spPr/>
      <dgm:t>
        <a:bodyPr/>
        <a:lstStyle/>
        <a:p>
          <a:endParaRPr kumimoji="1" lang="ja-JP" altLang="en-US"/>
        </a:p>
      </dgm:t>
    </dgm:pt>
  </dgm:ptLst>
  <dgm:cxnLst>
    <dgm:cxn modelId="{D3F81E92-1923-4EEE-8BD4-CE05276DD820}" srcId="{F3EC5CC4-AF7B-44F7-8ECA-D5C8CFAF72C2}" destId="{0BCE71AC-AD77-4361-965B-F355A463D64E}" srcOrd="2" destOrd="0" parTransId="{EACF609B-3AA7-41BB-84F2-A82698CD58D5}" sibTransId="{91DCE656-B872-4EB0-A0C9-F52E70DA8BE5}"/>
    <dgm:cxn modelId="{FD62E723-43D2-44DE-9D7D-2C4186ACC592}" srcId="{F3EC5CC4-AF7B-44F7-8ECA-D5C8CFAF72C2}" destId="{884C2D2F-F98B-4ECE-8921-2EFF3F7589DB}" srcOrd="0" destOrd="0" parTransId="{43A92EDC-D615-4ABC-8A02-2A3922079F83}" sibTransId="{FD4E286C-0956-4FAB-BFE2-CCD0D8DF3E88}"/>
    <dgm:cxn modelId="{D18F4961-ED47-4046-9980-9E533BD85297}" type="presOf" srcId="{FD4E286C-0956-4FAB-BFE2-CCD0D8DF3E88}" destId="{2448A801-158C-4271-B53D-181871C40602}" srcOrd="0" destOrd="0" presId="urn:microsoft.com/office/officeart/2005/8/layout/cycle6"/>
    <dgm:cxn modelId="{1B105198-4B93-4EF7-B67D-A784C98E5ED4}" type="presOf" srcId="{4F4DD5A1-5B05-49FB-94FD-999A47B9E17C}" destId="{3EFB8F52-9A86-4D2F-8FC4-69EBE86910E3}" srcOrd="0" destOrd="0" presId="urn:microsoft.com/office/officeart/2005/8/layout/cycle6"/>
    <dgm:cxn modelId="{73DACDD3-8C5C-44B5-A4AA-D51B95A73C36}" type="presOf" srcId="{5DD6C7C9-AD54-410A-98F7-B5D00090FBAC}" destId="{4BB1E55F-1715-45FC-86D7-3F77B82FE57E}" srcOrd="0" destOrd="0" presId="urn:microsoft.com/office/officeart/2005/8/layout/cycle6"/>
    <dgm:cxn modelId="{85C1DD42-DC28-4D7E-BB56-C49D005909B7}" type="presOf" srcId="{91DCE656-B872-4EB0-A0C9-F52E70DA8BE5}" destId="{69D0289F-AB00-4C80-9D04-48D73BCBB775}" srcOrd="0" destOrd="0" presId="urn:microsoft.com/office/officeart/2005/8/layout/cycle6"/>
    <dgm:cxn modelId="{86931F24-112A-4DBF-BABB-39D8EDC5A2A3}" type="presOf" srcId="{CC6B2D18-3FA7-4A80-9ABB-58AFEEE7D828}" destId="{AECCD1A6-4FC5-47C8-99D5-84F87E577E5C}" srcOrd="0" destOrd="0" presId="urn:microsoft.com/office/officeart/2005/8/layout/cycle6"/>
    <dgm:cxn modelId="{E6131FFD-DC94-4348-91A9-5F1AF1F1282A}" srcId="{F3EC5CC4-AF7B-44F7-8ECA-D5C8CFAF72C2}" destId="{2AD4EFC4-1715-4E88-9013-9F21BA43CD85}" srcOrd="1" destOrd="0" parTransId="{7110084D-BFAB-49EE-AE57-B9A25B6C15D4}" sibTransId="{5DD6C7C9-AD54-410A-98F7-B5D00090FBAC}"/>
    <dgm:cxn modelId="{A5F2D324-5BC3-4326-9F1B-371577453A49}" srcId="{F3EC5CC4-AF7B-44F7-8ECA-D5C8CFAF72C2}" destId="{CC6B2D18-3FA7-4A80-9ABB-58AFEEE7D828}" srcOrd="3" destOrd="0" parTransId="{F8888EC9-7FED-4BC1-9B5E-0A60893BCD26}" sibTransId="{4F4DD5A1-5B05-49FB-94FD-999A47B9E17C}"/>
    <dgm:cxn modelId="{5BE565CD-695A-457F-B8BB-CF6AD4CEE16F}" type="presOf" srcId="{884C2D2F-F98B-4ECE-8921-2EFF3F7589DB}" destId="{F82409EC-1EFB-41E5-8C2B-0A47EA7A1823}" srcOrd="0" destOrd="0" presId="urn:microsoft.com/office/officeart/2005/8/layout/cycle6"/>
    <dgm:cxn modelId="{8F45294E-8188-4F3D-8D24-B1271201D188}" type="presOf" srcId="{F3EC5CC4-AF7B-44F7-8ECA-D5C8CFAF72C2}" destId="{C9C337A0-C170-4DB7-A580-85E7DA2C28B3}" srcOrd="0" destOrd="0" presId="urn:microsoft.com/office/officeart/2005/8/layout/cycle6"/>
    <dgm:cxn modelId="{B3514821-A5E1-41CE-9FA2-D8A0190C54AE}" type="presOf" srcId="{2AD4EFC4-1715-4E88-9013-9F21BA43CD85}" destId="{D1B1F823-BFEB-48F2-8F59-40EB3B334BA1}" srcOrd="0" destOrd="0" presId="urn:microsoft.com/office/officeart/2005/8/layout/cycle6"/>
    <dgm:cxn modelId="{7ABDE11F-9CED-4315-A033-BD9143FD1964}" type="presOf" srcId="{0BCE71AC-AD77-4361-965B-F355A463D64E}" destId="{3B5E34F5-3AD4-4417-ACAC-57C8C2BEA73D}" srcOrd="0" destOrd="0" presId="urn:microsoft.com/office/officeart/2005/8/layout/cycle6"/>
    <dgm:cxn modelId="{8A8EA48F-A110-4B44-8D16-6A5AEAC79C8C}" type="presParOf" srcId="{C9C337A0-C170-4DB7-A580-85E7DA2C28B3}" destId="{F82409EC-1EFB-41E5-8C2B-0A47EA7A1823}" srcOrd="0" destOrd="0" presId="urn:microsoft.com/office/officeart/2005/8/layout/cycle6"/>
    <dgm:cxn modelId="{6E186CF1-6360-477F-A1D7-70AB82AB0D00}" type="presParOf" srcId="{C9C337A0-C170-4DB7-A580-85E7DA2C28B3}" destId="{7CA9C2A3-FC11-44B7-92B6-E1C9FC923215}" srcOrd="1" destOrd="0" presId="urn:microsoft.com/office/officeart/2005/8/layout/cycle6"/>
    <dgm:cxn modelId="{16F42211-5322-4A9B-A66C-687E738C42CC}" type="presParOf" srcId="{C9C337A0-C170-4DB7-A580-85E7DA2C28B3}" destId="{2448A801-158C-4271-B53D-181871C40602}" srcOrd="2" destOrd="0" presId="urn:microsoft.com/office/officeart/2005/8/layout/cycle6"/>
    <dgm:cxn modelId="{FB6C6805-C2ED-4E38-86BE-E1337F3B0973}" type="presParOf" srcId="{C9C337A0-C170-4DB7-A580-85E7DA2C28B3}" destId="{D1B1F823-BFEB-48F2-8F59-40EB3B334BA1}" srcOrd="3" destOrd="0" presId="urn:microsoft.com/office/officeart/2005/8/layout/cycle6"/>
    <dgm:cxn modelId="{9F959F3F-CF86-45A2-88F4-66502D992498}" type="presParOf" srcId="{C9C337A0-C170-4DB7-A580-85E7DA2C28B3}" destId="{D8FB82E4-14F8-4B4D-A736-D3B65239E5D0}" srcOrd="4" destOrd="0" presId="urn:microsoft.com/office/officeart/2005/8/layout/cycle6"/>
    <dgm:cxn modelId="{40B7F581-0DAE-4944-B33B-6725C50EA825}" type="presParOf" srcId="{C9C337A0-C170-4DB7-A580-85E7DA2C28B3}" destId="{4BB1E55F-1715-45FC-86D7-3F77B82FE57E}" srcOrd="5" destOrd="0" presId="urn:microsoft.com/office/officeart/2005/8/layout/cycle6"/>
    <dgm:cxn modelId="{5FA1ED01-DD9B-4C23-9E48-0B55DC79BA41}" type="presParOf" srcId="{C9C337A0-C170-4DB7-A580-85E7DA2C28B3}" destId="{3B5E34F5-3AD4-4417-ACAC-57C8C2BEA73D}" srcOrd="6" destOrd="0" presId="urn:microsoft.com/office/officeart/2005/8/layout/cycle6"/>
    <dgm:cxn modelId="{2CEF9CA1-05A7-4AAF-A6DB-728C61D1EB7E}" type="presParOf" srcId="{C9C337A0-C170-4DB7-A580-85E7DA2C28B3}" destId="{D26EC510-6D40-4280-8993-51AF75418D33}" srcOrd="7" destOrd="0" presId="urn:microsoft.com/office/officeart/2005/8/layout/cycle6"/>
    <dgm:cxn modelId="{AC55A536-E39D-431B-987E-FCF008C80AE5}" type="presParOf" srcId="{C9C337A0-C170-4DB7-A580-85E7DA2C28B3}" destId="{69D0289F-AB00-4C80-9D04-48D73BCBB775}" srcOrd="8" destOrd="0" presId="urn:microsoft.com/office/officeart/2005/8/layout/cycle6"/>
    <dgm:cxn modelId="{E6FEFDA8-0388-45A7-AB17-BE30147D7F0B}" type="presParOf" srcId="{C9C337A0-C170-4DB7-A580-85E7DA2C28B3}" destId="{AECCD1A6-4FC5-47C8-99D5-84F87E577E5C}" srcOrd="9" destOrd="0" presId="urn:microsoft.com/office/officeart/2005/8/layout/cycle6"/>
    <dgm:cxn modelId="{7DCA8F27-496D-412B-A372-661502C8F00F}" type="presParOf" srcId="{C9C337A0-C170-4DB7-A580-85E7DA2C28B3}" destId="{C24CF9E1-1CF5-4A93-8D34-1D32E7538399}" srcOrd="10" destOrd="0" presId="urn:microsoft.com/office/officeart/2005/8/layout/cycle6"/>
    <dgm:cxn modelId="{4BBE43F1-01E8-487A-BAF6-26E93BC17720}" type="presParOf" srcId="{C9C337A0-C170-4DB7-A580-85E7DA2C28B3}" destId="{3EFB8F52-9A86-4D2F-8FC4-69EBE86910E3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2409EC-1EFB-41E5-8C2B-0A47EA7A1823}">
      <dsp:nvSpPr>
        <dsp:cNvPr id="0" name=""/>
        <dsp:cNvSpPr/>
      </dsp:nvSpPr>
      <dsp:spPr>
        <a:xfrm>
          <a:off x="1402765" y="845"/>
          <a:ext cx="1408603" cy="551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600" kern="1200" dirty="0" smtClean="0"/>
            <a:t>Film production</a:t>
          </a:r>
          <a:endParaRPr kumimoji="1" lang="ja-JP" altLang="en-US" sz="1600" kern="1200"/>
        </a:p>
      </dsp:txBody>
      <dsp:txXfrm>
        <a:off x="1402765" y="845"/>
        <a:ext cx="1408603" cy="551319"/>
      </dsp:txXfrm>
    </dsp:sp>
    <dsp:sp modelId="{2448A801-158C-4271-B53D-181871C40602}">
      <dsp:nvSpPr>
        <dsp:cNvPr id="0" name=""/>
        <dsp:cNvSpPr/>
      </dsp:nvSpPr>
      <dsp:spPr>
        <a:xfrm>
          <a:off x="1032322" y="439623"/>
          <a:ext cx="1823253" cy="1823253"/>
        </a:xfrm>
        <a:custGeom>
          <a:avLst/>
          <a:gdLst/>
          <a:ahLst/>
          <a:cxnLst/>
          <a:rect l="0" t="0" r="0" b="0"/>
          <a:pathLst>
            <a:path>
              <a:moveTo>
                <a:pt x="1354864" y="115006"/>
              </a:moveTo>
              <a:arcTo wR="911626" hR="911626" stAng="17945487" swAng="190902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B1F823-BFEB-48F2-8F59-40EB3B334BA1}">
      <dsp:nvSpPr>
        <dsp:cNvPr id="0" name=""/>
        <dsp:cNvSpPr/>
      </dsp:nvSpPr>
      <dsp:spPr>
        <a:xfrm>
          <a:off x="2388514" y="912472"/>
          <a:ext cx="1260358" cy="551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600" kern="1200" dirty="0" smtClean="0"/>
            <a:t>Performance check</a:t>
          </a:r>
          <a:endParaRPr kumimoji="1" lang="ja-JP" altLang="en-US" sz="1600" kern="1200"/>
        </a:p>
      </dsp:txBody>
      <dsp:txXfrm>
        <a:off x="2388514" y="912472"/>
        <a:ext cx="1260358" cy="551319"/>
      </dsp:txXfrm>
    </dsp:sp>
    <dsp:sp modelId="{4BB1E55F-1715-45FC-86D7-3F77B82FE57E}">
      <dsp:nvSpPr>
        <dsp:cNvPr id="0" name=""/>
        <dsp:cNvSpPr/>
      </dsp:nvSpPr>
      <dsp:spPr>
        <a:xfrm>
          <a:off x="1032322" y="113386"/>
          <a:ext cx="1823253" cy="1823253"/>
        </a:xfrm>
        <a:custGeom>
          <a:avLst/>
          <a:gdLst/>
          <a:ahLst/>
          <a:cxnLst/>
          <a:rect l="0" t="0" r="0" b="0"/>
          <a:pathLst>
            <a:path>
              <a:moveTo>
                <a:pt x="1708247" y="1354864"/>
              </a:moveTo>
              <a:arcTo wR="911626" hR="911626" stAng="1745487" swAng="190902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5E34F5-3AD4-4417-ACAC-57C8C2BEA73D}">
      <dsp:nvSpPr>
        <dsp:cNvPr id="0" name=""/>
        <dsp:cNvSpPr/>
      </dsp:nvSpPr>
      <dsp:spPr>
        <a:xfrm>
          <a:off x="1336869" y="1824099"/>
          <a:ext cx="1540394" cy="551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600" kern="1200" dirty="0" smtClean="0"/>
            <a:t>Development</a:t>
          </a:r>
          <a:endParaRPr kumimoji="1" lang="ja-JP" altLang="en-US" sz="1600" kern="1200"/>
        </a:p>
      </dsp:txBody>
      <dsp:txXfrm>
        <a:off x="1336869" y="1824099"/>
        <a:ext cx="1540394" cy="551319"/>
      </dsp:txXfrm>
    </dsp:sp>
    <dsp:sp modelId="{69D0289F-AB00-4C80-9D04-48D73BCBB775}">
      <dsp:nvSpPr>
        <dsp:cNvPr id="0" name=""/>
        <dsp:cNvSpPr/>
      </dsp:nvSpPr>
      <dsp:spPr>
        <a:xfrm>
          <a:off x="1324681" y="99184"/>
          <a:ext cx="1823253" cy="1823253"/>
        </a:xfrm>
        <a:custGeom>
          <a:avLst/>
          <a:gdLst/>
          <a:ahLst/>
          <a:cxnLst/>
          <a:rect l="0" t="0" r="0" b="0"/>
          <a:pathLst>
            <a:path>
              <a:moveTo>
                <a:pt x="494905" y="1722433"/>
              </a:moveTo>
              <a:arcTo wR="911626" hR="911626" stAng="7032077" swAng="205019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CCD1A6-4FC5-47C8-99D5-84F87E577E5C}">
      <dsp:nvSpPr>
        <dsp:cNvPr id="0" name=""/>
        <dsp:cNvSpPr/>
      </dsp:nvSpPr>
      <dsp:spPr>
        <a:xfrm>
          <a:off x="432685" y="891482"/>
          <a:ext cx="1436466" cy="551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600" kern="1200" dirty="0" smtClean="0"/>
            <a:t>Automatic microscopes</a:t>
          </a:r>
          <a:endParaRPr kumimoji="1" lang="ja-JP" altLang="en-US" sz="1600" kern="1200"/>
        </a:p>
      </dsp:txBody>
      <dsp:txXfrm>
        <a:off x="432685" y="891482"/>
        <a:ext cx="1436466" cy="551319"/>
      </dsp:txXfrm>
    </dsp:sp>
    <dsp:sp modelId="{3EFB8F52-9A86-4D2F-8FC4-69EBE86910E3}">
      <dsp:nvSpPr>
        <dsp:cNvPr id="0" name=""/>
        <dsp:cNvSpPr/>
      </dsp:nvSpPr>
      <dsp:spPr>
        <a:xfrm>
          <a:off x="1315115" y="451913"/>
          <a:ext cx="1823253" cy="1823253"/>
        </a:xfrm>
        <a:custGeom>
          <a:avLst/>
          <a:gdLst/>
          <a:ahLst/>
          <a:cxnLst/>
          <a:rect l="0" t="0" r="0" b="0"/>
          <a:pathLst>
            <a:path>
              <a:moveTo>
                <a:pt x="134328" y="435316"/>
              </a:moveTo>
              <a:arcTo wR="911626" hR="911626" stAng="12689941" swAng="186391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smtClean="0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B39C-6FD1-41C9-B67D-5C55CB610F4B}" type="datetimeFigureOut">
              <a:rPr kumimoji="1" lang="ja-JP" altLang="en-US" smtClean="0"/>
              <a:pPr/>
              <a:t>2013/10/17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682E-1EB8-42E5-86D4-67647C9D734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B39C-6FD1-41C9-B67D-5C55CB610F4B}" type="datetimeFigureOut">
              <a:rPr kumimoji="1" lang="ja-JP" altLang="en-US" smtClean="0"/>
              <a:pPr/>
              <a:t>2013/10/17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682E-1EB8-42E5-86D4-67647C9D734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B39C-6FD1-41C9-B67D-5C55CB610F4B}" type="datetimeFigureOut">
              <a:rPr kumimoji="1" lang="ja-JP" altLang="en-US" smtClean="0"/>
              <a:pPr/>
              <a:t>2013/10/17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682E-1EB8-42E5-86D4-67647C9D734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B39C-6FD1-41C9-B67D-5C55CB610F4B}" type="datetimeFigureOut">
              <a:rPr kumimoji="1" lang="ja-JP" altLang="en-US" smtClean="0"/>
              <a:pPr/>
              <a:t>2013/10/17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682E-1EB8-42E5-86D4-67647C9D734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B39C-6FD1-41C9-B67D-5C55CB610F4B}" type="datetimeFigureOut">
              <a:rPr kumimoji="1" lang="ja-JP" altLang="en-US" smtClean="0"/>
              <a:pPr/>
              <a:t>2013/10/17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682E-1EB8-42E5-86D4-67647C9D734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B39C-6FD1-41C9-B67D-5C55CB610F4B}" type="datetimeFigureOut">
              <a:rPr kumimoji="1" lang="ja-JP" altLang="en-US" smtClean="0"/>
              <a:pPr/>
              <a:t>2013/10/17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682E-1EB8-42E5-86D4-67647C9D734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B39C-6FD1-41C9-B67D-5C55CB610F4B}" type="datetimeFigureOut">
              <a:rPr kumimoji="1" lang="ja-JP" altLang="en-US" smtClean="0"/>
              <a:pPr/>
              <a:t>2013/10/17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682E-1EB8-42E5-86D4-67647C9D734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B39C-6FD1-41C9-B67D-5C55CB610F4B}" type="datetimeFigureOut">
              <a:rPr kumimoji="1" lang="ja-JP" altLang="en-US" smtClean="0"/>
              <a:pPr/>
              <a:t>2013/10/17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682E-1EB8-42E5-86D4-67647C9D734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B39C-6FD1-41C9-B67D-5C55CB610F4B}" type="datetimeFigureOut">
              <a:rPr kumimoji="1" lang="ja-JP" altLang="en-US" smtClean="0"/>
              <a:pPr/>
              <a:t>2013/10/17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682E-1EB8-42E5-86D4-67647C9D734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B39C-6FD1-41C9-B67D-5C55CB610F4B}" type="datetimeFigureOut">
              <a:rPr kumimoji="1" lang="ja-JP" altLang="en-US" smtClean="0"/>
              <a:pPr/>
              <a:t>2013/10/17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682E-1EB8-42E5-86D4-67647C9D734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B39C-6FD1-41C9-B67D-5C55CB610F4B}" type="datetimeFigureOut">
              <a:rPr kumimoji="1" lang="ja-JP" altLang="en-US" smtClean="0"/>
              <a:pPr/>
              <a:t>2013/10/17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682E-1EB8-42E5-86D4-67647C9D734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0B39C-6FD1-41C9-B67D-5C55CB610F4B}" type="datetimeFigureOut">
              <a:rPr kumimoji="1" lang="ja-JP" altLang="en-US" smtClean="0"/>
              <a:pPr/>
              <a:t>2013/10/17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A682E-1EB8-42E5-86D4-67647C9D734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diagramDrawing" Target="../diagrams/drawing1.xml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9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8.png"/><Relationship Id="rId9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7" Type="http://schemas.openxmlformats.org/officeDocument/2006/relationships/image" Target="../media/image66.jpe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gif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88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gif"/><Relationship Id="rId4" Type="http://schemas.openxmlformats.org/officeDocument/2006/relationships/image" Target="../media/image9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WNTE Summary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kumimoji="1" lang="en-US" altLang="ja-JP" dirty="0" smtClean="0"/>
              <a:t>Ariga</a:t>
            </a:r>
          </a:p>
          <a:p>
            <a:pPr marL="514350" indent="-514350"/>
            <a:r>
              <a:rPr lang="en-US" altLang="ja-JP" dirty="0" smtClean="0"/>
              <a:t>University of Bern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:\Users\Tomoko\Desktop\status\photos\mic1-5.JPG"/>
          <p:cNvPicPr>
            <a:picLocks noChangeAspect="1" noChangeArrowheads="1"/>
          </p:cNvPicPr>
          <p:nvPr/>
        </p:nvPicPr>
        <p:blipFill>
          <a:blip r:embed="rId2" cstate="print"/>
          <a:srcRect l="3658"/>
          <a:stretch>
            <a:fillRect/>
          </a:stretch>
        </p:blipFill>
        <p:spPr bwMode="auto">
          <a:xfrm>
            <a:off x="-252536" y="2780928"/>
            <a:ext cx="2312452" cy="1800200"/>
          </a:xfrm>
          <a:prstGeom prst="rect">
            <a:avLst/>
          </a:prstGeom>
          <a:noFill/>
        </p:spPr>
      </p:pic>
      <p:pic>
        <p:nvPicPr>
          <p:cNvPr id="19" name="Picture 2" descr="C:\Users\Tomoko\Desktop\status\photos\20131002_T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4664"/>
            <a:ext cx="6400565" cy="1942144"/>
          </a:xfrm>
          <a:prstGeom prst="rect">
            <a:avLst/>
          </a:prstGeom>
          <a:noFill/>
        </p:spPr>
      </p:pic>
      <p:sp>
        <p:nvSpPr>
          <p:cNvPr id="2" name="Title 3"/>
          <p:cNvSpPr txBox="1">
            <a:spLocks/>
          </p:cNvSpPr>
          <p:nvPr/>
        </p:nvSpPr>
        <p:spPr>
          <a:xfrm>
            <a:off x="0" y="-27384"/>
            <a:ext cx="5508104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dirty="0" smtClean="0">
                <a:latin typeface="+mj-lt"/>
                <a:ea typeface="+mj-ea"/>
                <a:cs typeface="+mj-cs"/>
              </a:rPr>
              <a:t>Novel Emulsion R&amp;D in Bern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r="21951"/>
          <a:stretch>
            <a:fillRect/>
          </a:stretch>
        </p:blipFill>
        <p:spPr bwMode="auto">
          <a:xfrm>
            <a:off x="0" y="1412776"/>
            <a:ext cx="1650432" cy="14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4355976" y="2276872"/>
            <a:ext cx="2071115" cy="1307162"/>
            <a:chOff x="5943600" y="5086350"/>
            <a:chExt cx="3262506" cy="1771650"/>
          </a:xfrm>
        </p:grpSpPr>
        <p:pic>
          <p:nvPicPr>
            <p:cNvPr id="8" name="Picture 2" descr="00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43600" y="5086350"/>
              <a:ext cx="2362199" cy="1771650"/>
            </a:xfrm>
            <a:prstGeom prst="rect">
              <a:avLst/>
            </a:prstGeom>
          </p:spPr>
        </p:pic>
        <p:cxnSp>
          <p:nvCxnSpPr>
            <p:cNvPr id="9" name="Straight Arrow Connector 5"/>
            <p:cNvCxnSpPr/>
            <p:nvPr/>
          </p:nvCxnSpPr>
          <p:spPr>
            <a:xfrm>
              <a:off x="7141027" y="6234492"/>
              <a:ext cx="0" cy="573943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6"/>
            <p:cNvSpPr txBox="1"/>
            <p:nvPr/>
          </p:nvSpPr>
          <p:spPr>
            <a:xfrm>
              <a:off x="7145945" y="5737203"/>
              <a:ext cx="2060161" cy="392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chemeClr val="bg1"/>
                  </a:solidFill>
                </a:rPr>
                <a:t>22MeV electron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547664" y="836712"/>
            <a:ext cx="3024336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/>
              <a:t>Underground lab, 30 m deep</a:t>
            </a:r>
            <a:endParaRPr kumimoji="1" lang="ja-JP" altLang="en-US" sz="1600"/>
          </a:p>
        </p:txBody>
      </p:sp>
      <p:sp>
        <p:nvSpPr>
          <p:cNvPr id="20" name="Rectangle 19"/>
          <p:cNvSpPr/>
          <p:nvPr/>
        </p:nvSpPr>
        <p:spPr>
          <a:xfrm>
            <a:off x="539552" y="548680"/>
            <a:ext cx="3963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Infrastructures for R&amp;D available in Bern</a:t>
            </a:r>
            <a:endParaRPr lang="ja-JP" altLang="en-US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5802" y="2708920"/>
            <a:ext cx="2958198" cy="204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285962" y="2541546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Absolute muon meas. </a:t>
            </a:r>
            <a:r>
              <a:rPr lang="en-US" altLang="ja-JP" dirty="0" smtClean="0"/>
              <a:t>in </a:t>
            </a:r>
            <a:r>
              <a:rPr lang="en-US" altLang="ja-JP" dirty="0" smtClean="0"/>
              <a:t>T2K</a:t>
            </a:r>
            <a:endParaRPr kumimoji="1" lang="ja-JP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4572000" y="225770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Electron beam in Bern</a:t>
            </a:r>
            <a:endParaRPr kumimoji="1" lang="ja-JP" altLang="en-US" sz="1400"/>
          </a:p>
        </p:txBody>
      </p:sp>
      <p:sp>
        <p:nvSpPr>
          <p:cNvPr id="30" name="Rectangle 29"/>
          <p:cNvSpPr/>
          <p:nvPr/>
        </p:nvSpPr>
        <p:spPr>
          <a:xfrm>
            <a:off x="7524328" y="0"/>
            <a:ext cx="1619672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T. Ariga</a:t>
            </a:r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221088"/>
            <a:ext cx="3888432" cy="282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4572000" y="378904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Proton beam </a:t>
            </a:r>
            <a:endParaRPr kumimoji="1" lang="en-US" altLang="ja-JP" sz="1400" dirty="0" smtClean="0"/>
          </a:p>
          <a:p>
            <a:r>
              <a:rPr kumimoji="1" lang="en-US" altLang="ja-JP" sz="1400" dirty="0" smtClean="0"/>
              <a:t>in </a:t>
            </a:r>
            <a:r>
              <a:rPr kumimoji="1" lang="en-US" altLang="ja-JP" sz="1400" dirty="0" smtClean="0"/>
              <a:t>Bern</a:t>
            </a:r>
            <a:endParaRPr kumimoji="1" lang="ja-JP" altLang="en-US" sz="1400"/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6555" y="4752528"/>
            <a:ext cx="3127973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7236296" y="5618365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Neutron </a:t>
            </a:r>
            <a:r>
              <a:rPr kumimoji="1" lang="en-US" altLang="ja-JP" dirty="0" smtClean="0"/>
              <a:t>spectrum measurement</a:t>
            </a:r>
            <a:endParaRPr kumimoji="1" lang="ja-JP" altLang="en-US"/>
          </a:p>
        </p:txBody>
      </p:sp>
      <p:sp>
        <p:nvSpPr>
          <p:cNvPr id="14" name="テキスト ボックス 11"/>
          <p:cNvSpPr txBox="1"/>
          <p:nvPr/>
        </p:nvSpPr>
        <p:spPr>
          <a:xfrm>
            <a:off x="4185085" y="3563423"/>
            <a:ext cx="1253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smtClean="0"/>
              <a:t>CERN and PSI</a:t>
            </a:r>
            <a:endParaRPr kumimoji="1" lang="ja-JP" alt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995936" y="3501008"/>
            <a:ext cx="1198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OR</a:t>
            </a:r>
            <a:endParaRPr kumimoji="1" lang="ja-JP" altLang="en-US"/>
          </a:p>
        </p:txBody>
      </p:sp>
      <p:graphicFrame>
        <p:nvGraphicFramePr>
          <p:cNvPr id="11" name="Diagram 10"/>
          <p:cNvGraphicFramePr/>
          <p:nvPr/>
        </p:nvGraphicFramePr>
        <p:xfrm>
          <a:off x="899592" y="1628800"/>
          <a:ext cx="4126080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9" name="TextBox 28"/>
          <p:cNvSpPr txBox="1"/>
          <p:nvPr/>
        </p:nvSpPr>
        <p:spPr>
          <a:xfrm rot="1515115">
            <a:off x="4591949" y="5050955"/>
            <a:ext cx="178946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sz="1400" dirty="0" smtClean="0"/>
              <a:t> OPERA experiment</a:t>
            </a:r>
          </a:p>
          <a:p>
            <a:pPr>
              <a:buFont typeface="Arial" pitchFamily="34" charset="0"/>
              <a:buChar char="•"/>
            </a:pPr>
            <a:r>
              <a:rPr kumimoji="1" lang="en-US" altLang="ja-JP" sz="1400" dirty="0" smtClean="0"/>
              <a:t> </a:t>
            </a:r>
            <a:r>
              <a:rPr kumimoji="1" lang="en-US" altLang="ja-JP" sz="1400" dirty="0" err="1" smtClean="0"/>
              <a:t>AEgIS</a:t>
            </a:r>
            <a:r>
              <a:rPr kumimoji="1" lang="en-US" altLang="ja-JP" sz="1400" dirty="0" smtClean="0"/>
              <a:t> experiment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1400" dirty="0" smtClean="0"/>
              <a:t> </a:t>
            </a:r>
            <a:r>
              <a:rPr lang="en-US" altLang="ja-JP" sz="1400" dirty="0" smtClean="0"/>
              <a:t>Beam monitoring</a:t>
            </a:r>
            <a:endParaRPr kumimoji="1" lang="en-US" altLang="ja-JP" sz="1400" dirty="0" smtClean="0"/>
          </a:p>
          <a:p>
            <a:pPr>
              <a:buFont typeface="Arial" pitchFamily="34" charset="0"/>
              <a:buChar char="•"/>
            </a:pPr>
            <a:r>
              <a:rPr kumimoji="1" lang="en-US" altLang="ja-JP" sz="1400" dirty="0" smtClean="0"/>
              <a:t> Medical applications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1400" dirty="0" smtClean="0"/>
              <a:t> Muon radiography</a:t>
            </a:r>
            <a:endParaRPr kumimoji="1" lang="ja-JP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riga\prg\LHEPMic6\work\AEgIS_G1\Anim3D_G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10608"/>
            <a:ext cx="4355976" cy="32183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34880" cy="85010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err="1" smtClean="0"/>
              <a:t>AEgIS</a:t>
            </a:r>
            <a:r>
              <a:rPr kumimoji="1" lang="en-US" altLang="ja-JP" dirty="0" smtClean="0"/>
              <a:t> experiment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sz="3100" dirty="0" smtClean="0"/>
              <a:t>Meas. </a:t>
            </a:r>
            <a:r>
              <a:rPr lang="en-US" altLang="ja-JP" sz="3100" dirty="0"/>
              <a:t>o</a:t>
            </a:r>
            <a:r>
              <a:rPr lang="en-US" altLang="ja-JP" sz="3100" dirty="0" smtClean="0"/>
              <a:t>f gravity on antimatter</a:t>
            </a:r>
            <a:endParaRPr kumimoji="1" lang="ja-JP" altLang="en-US"/>
          </a:p>
        </p:txBody>
      </p:sp>
      <p:sp>
        <p:nvSpPr>
          <p:cNvPr id="5" name="Rectangle 4"/>
          <p:cNvSpPr/>
          <p:nvPr/>
        </p:nvSpPr>
        <p:spPr>
          <a:xfrm rot="16200000">
            <a:off x="3054474" y="1974726"/>
            <a:ext cx="1777752" cy="2667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detector (matter)</a:t>
            </a:r>
            <a:endParaRPr lang="en-US" sz="1400" dirty="0"/>
          </a:p>
        </p:txBody>
      </p:sp>
      <p:sp>
        <p:nvSpPr>
          <p:cNvPr id="6" name="Freeform 5"/>
          <p:cNvSpPr/>
          <p:nvPr/>
        </p:nvSpPr>
        <p:spPr>
          <a:xfrm>
            <a:off x="533400" y="1676400"/>
            <a:ext cx="3040874" cy="743919"/>
          </a:xfrm>
          <a:custGeom>
            <a:avLst/>
            <a:gdLst>
              <a:gd name="connsiteX0" fmla="*/ 0 w 4409267"/>
              <a:gd name="connsiteY0" fmla="*/ 0 h 743919"/>
              <a:gd name="connsiteX1" fmla="*/ 1317356 w 4409267"/>
              <a:gd name="connsiteY1" fmla="*/ 15498 h 743919"/>
              <a:gd name="connsiteX2" fmla="*/ 2402237 w 4409267"/>
              <a:gd name="connsiteY2" fmla="*/ 116237 h 743919"/>
              <a:gd name="connsiteX3" fmla="*/ 3587857 w 4409267"/>
              <a:gd name="connsiteY3" fmla="*/ 387458 h 743919"/>
              <a:gd name="connsiteX4" fmla="*/ 4409267 w 4409267"/>
              <a:gd name="connsiteY4" fmla="*/ 743919 h 74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9267" h="743919">
                <a:moveTo>
                  <a:pt x="0" y="0"/>
                </a:moveTo>
                <a:lnTo>
                  <a:pt x="1317356" y="15498"/>
                </a:lnTo>
                <a:cubicBezTo>
                  <a:pt x="1717729" y="34871"/>
                  <a:pt x="2023820" y="54244"/>
                  <a:pt x="2402237" y="116237"/>
                </a:cubicBezTo>
                <a:cubicBezTo>
                  <a:pt x="2780654" y="178230"/>
                  <a:pt x="3253352" y="282844"/>
                  <a:pt x="3587857" y="387458"/>
                </a:cubicBezTo>
                <a:cubicBezTo>
                  <a:pt x="3922362" y="492072"/>
                  <a:pt x="4165814" y="617995"/>
                  <a:pt x="4409267" y="743919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8412" y="1752600"/>
            <a:ext cx="162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Anti-Hydrogen beam</a:t>
            </a:r>
            <a:endParaRPr lang="en-US" dirty="0"/>
          </a:p>
        </p:txBody>
      </p:sp>
      <p:cxnSp>
        <p:nvCxnSpPr>
          <p:cNvPr id="8" name="Straight Connector 7"/>
          <p:cNvCxnSpPr>
            <a:stCxn id="6" idx="0"/>
          </p:cNvCxnSpPr>
          <p:nvPr/>
        </p:nvCxnSpPr>
        <p:spPr>
          <a:xfrm>
            <a:off x="533400" y="1676400"/>
            <a:ext cx="3251081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574274" y="2362200"/>
            <a:ext cx="241738" cy="22860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</a:t>
            </a:r>
            <a:endParaRPr lang="en-US" sz="16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648372" y="2399655"/>
            <a:ext cx="914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19400" y="25908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antimatter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71800" y="16764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~10 </a:t>
            </a:r>
            <a:r>
              <a:rPr lang="en-US" sz="1600" dirty="0" smtClean="0">
                <a:latin typeface="Symbol" pitchFamily="18" charset="2"/>
              </a:rPr>
              <a:t>m</a:t>
            </a:r>
            <a:r>
              <a:rPr lang="en-US" sz="1600" dirty="0" smtClean="0"/>
              <a:t>m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139952" y="1268760"/>
            <a:ext cx="0" cy="1728192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191000" y="23622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 cm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733800" y="167640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t="13613" r="4109"/>
          <a:stretch>
            <a:fillRect/>
          </a:stretch>
        </p:blipFill>
        <p:spPr bwMode="auto">
          <a:xfrm>
            <a:off x="179512" y="3068961"/>
            <a:ext cx="248388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 l="9922" t="19113" r="45431" b="15056"/>
          <a:stretch>
            <a:fillRect/>
          </a:stretch>
        </p:blipFill>
        <p:spPr bwMode="auto">
          <a:xfrm>
            <a:off x="3707904" y="3068960"/>
            <a:ext cx="175605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ight Arrow 17"/>
          <p:cNvSpPr/>
          <p:nvPr/>
        </p:nvSpPr>
        <p:spPr>
          <a:xfrm>
            <a:off x="2771800" y="3645024"/>
            <a:ext cx="79208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79512" y="3068961"/>
            <a:ext cx="280831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Normal emulsion in vacuum</a:t>
            </a:r>
            <a:endParaRPr kumimoji="1" lang="ja-JP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3131840" y="3068960"/>
            <a:ext cx="252028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Glycerin added emulsion</a:t>
            </a:r>
            <a:endParaRPr kumimoji="1" lang="ja-JP" altLang="en-US"/>
          </a:p>
        </p:txBody>
      </p:sp>
      <p:pic>
        <p:nvPicPr>
          <p:cNvPr id="25" name="Picture 24" descr="Screen Shot 2013-09-12 at 17.15.1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696596"/>
            <a:ext cx="3501137" cy="316140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092280" y="0"/>
            <a:ext cx="2051720" cy="404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A. Ariga</a:t>
            </a:r>
            <a:endParaRPr kumimoji="1" lang="ja-JP" altLang="en-US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837082"/>
            <a:ext cx="4536504" cy="202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2358122" y="4797372"/>
            <a:ext cx="2069862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 smtClean="0"/>
              <a:t>Emulsion in cryogenics</a:t>
            </a:r>
            <a:endParaRPr kumimoji="1" lang="ja-JP" altLang="en-US" sz="1600"/>
          </a:p>
        </p:txBody>
      </p:sp>
      <p:sp>
        <p:nvSpPr>
          <p:cNvPr id="28" name="TextBox 27"/>
          <p:cNvSpPr txBox="1"/>
          <p:nvPr/>
        </p:nvSpPr>
        <p:spPr>
          <a:xfrm>
            <a:off x="6473800" y="3356992"/>
            <a:ext cx="2058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Antiproton beam at CERN</a:t>
            </a:r>
          </a:p>
          <a:p>
            <a:r>
              <a:rPr lang="en-US" altLang="ja-JP" sz="1400" dirty="0" smtClean="0"/>
              <a:t>2012 run</a:t>
            </a:r>
            <a:endParaRPr kumimoji="1" lang="ja-JP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1"/>
            <a:ext cx="5868144" cy="1340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Search for </a:t>
            </a:r>
            <a:r>
              <a:rPr kumimoji="1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Superheavy</a:t>
            </a:r>
            <a:r>
              <a:rPr kumimoji="1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Elements in Galactic Cosmic Rays</a:t>
            </a:r>
            <a:r>
              <a:rPr kumimoji="1" lang="ru-RU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1" lang="ru-RU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File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4067175" cy="33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380312" y="0"/>
            <a:ext cx="176368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N. </a:t>
            </a:r>
            <a:r>
              <a:rPr kumimoji="1" lang="en-US" altLang="ja-JP" dirty="0" err="1" smtClean="0"/>
              <a:t>Polukhina</a:t>
            </a:r>
            <a:endParaRPr kumimoji="1" lang="ja-JP" altLang="en-US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052736"/>
            <a:ext cx="4108450" cy="2016125"/>
          </a:xfrm>
          <a:prstGeom prst="rect">
            <a:avLst/>
          </a:prstGeom>
          <a:noFill/>
          <a:ln w="9360">
            <a:solidFill>
              <a:srgbClr val="996633"/>
            </a:solidFill>
            <a:miter lim="800000"/>
            <a:headEnd/>
            <a:tailEnd/>
          </a:ln>
          <a:effectLst>
            <a:outerShdw dist="107933" dir="2700000" algn="ctr" rotWithShape="0">
              <a:srgbClr val="808080">
                <a:alpha val="50026"/>
              </a:srgbClr>
            </a:outerShdw>
          </a:effec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516216" y="2330723"/>
            <a:ext cx="766762" cy="53975"/>
          </a:xfrm>
          <a:prstGeom prst="rect">
            <a:avLst/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516216" y="2060848"/>
            <a:ext cx="86360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>
              <a:spcBef>
                <a:spcPts val="75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en-US" sz="1200">
                <a:solidFill>
                  <a:srgbClr val="000000"/>
                </a:solidFill>
              </a:rPr>
              <a:t>50 μm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7072"/>
            <a:ext cx="4063576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115616" y="4293096"/>
            <a:ext cx="3620850" cy="37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en-US" sz="1400" b="1" dirty="0"/>
              <a:t>The galactic nuclei abundance A (</a:t>
            </a:r>
            <a:r>
              <a:rPr lang="en-US" altLang="en-US" sz="1400" b="1" dirty="0" err="1"/>
              <a:t>A</a:t>
            </a:r>
            <a:r>
              <a:rPr lang="en-US" altLang="en-US" sz="1400" b="1" baseline="-25000" dirty="0" err="1"/>
              <a:t>Fe</a:t>
            </a:r>
            <a:r>
              <a:rPr lang="en-US" altLang="en-US" sz="1400" b="1" dirty="0"/>
              <a:t>= 10</a:t>
            </a:r>
            <a:r>
              <a:rPr lang="en-US" altLang="en-US" sz="1400" b="1" baseline="30000" dirty="0"/>
              <a:t>6</a:t>
            </a:r>
            <a:r>
              <a:rPr lang="en-US" altLang="en-US" sz="1400" b="1" dirty="0"/>
              <a:t>)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en-US" sz="1400" b="1" dirty="0"/>
              <a:t>(■ - HEAO;  o – Ariel;  x – our results)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572000" y="3429000"/>
            <a:ext cx="4179317" cy="3429000"/>
            <a:chOff x="250825" y="0"/>
            <a:chExt cx="8572500" cy="6858000"/>
          </a:xfrm>
        </p:grpSpPr>
        <p:pic>
          <p:nvPicPr>
            <p:cNvPr id="15" name="Рисунок 2" descr="E3c004s001_sliv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0825" y="0"/>
              <a:ext cx="85725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Line 3"/>
            <p:cNvSpPr>
              <a:spLocks noChangeShapeType="1"/>
            </p:cNvSpPr>
            <p:nvPr/>
          </p:nvSpPr>
          <p:spPr bwMode="auto">
            <a:xfrm flipV="1">
              <a:off x="1258888" y="4508500"/>
              <a:ext cx="2233612" cy="2159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1727835" y="3744168"/>
              <a:ext cx="1635654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/>
                <a:t>185 </a:t>
              </a:r>
              <a:r>
                <a:rPr lang="el-GR" altLang="en-US" sz="1600" dirty="0"/>
                <a:t>μ</a:t>
              </a:r>
              <a:r>
                <a:rPr lang="en-US" altLang="en-US" sz="1600" dirty="0"/>
                <a:t>m</a:t>
              </a:r>
              <a:endParaRPr lang="ru-RU" altLang="en-US" sz="1600" dirty="0"/>
            </a:p>
          </p:txBody>
        </p:sp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5256845" y="3312368"/>
              <a:ext cx="1760404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dirty="0"/>
                <a:t>365 </a:t>
              </a:r>
              <a:r>
                <a:rPr lang="el-GR" altLang="en-US" sz="1600" dirty="0"/>
                <a:t>μ</a:t>
              </a:r>
              <a:r>
                <a:rPr lang="en-US" altLang="en-US" sz="1600" dirty="0"/>
                <a:t>m</a:t>
              </a:r>
              <a:endParaRPr lang="ru-RU" altLang="en-US" sz="1600" dirty="0"/>
            </a:p>
          </p:txBody>
        </p:sp>
        <p:sp>
          <p:nvSpPr>
            <p:cNvPr id="19" name="Line 6"/>
            <p:cNvSpPr>
              <a:spLocks noChangeShapeType="1"/>
            </p:cNvSpPr>
            <p:nvPr/>
          </p:nvSpPr>
          <p:spPr bwMode="auto">
            <a:xfrm flipV="1">
              <a:off x="3492500" y="4005263"/>
              <a:ext cx="4679950" cy="5048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4572000" y="6021288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three events whose charges are estimated 105&lt;Z&lt;130</a:t>
            </a:r>
            <a:endParaRPr lang="ja-JP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L:\ariga\OPERA\Napoli\b072693\anim_whole.gif"/>
          <p:cNvPicPr>
            <a:picLocks noChangeAspect="1" noChangeArrowheads="1" noCrop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2636912"/>
            <a:ext cx="8610600" cy="478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-27384"/>
            <a:ext cx="4690864" cy="72008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OPERA experiment</a:t>
            </a:r>
            <a:endParaRPr kumimoji="1" lang="ja-JP" altLang="en-US"/>
          </a:p>
        </p:txBody>
      </p:sp>
      <p:pic>
        <p:nvPicPr>
          <p:cNvPr id="5" name="Picture 15" descr="C:\Users\ugrad\Desktop\図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173"/>
          <a:stretch/>
        </p:blipFill>
        <p:spPr bwMode="auto">
          <a:xfrm>
            <a:off x="3779912" y="620688"/>
            <a:ext cx="3502474" cy="2304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0" y="620688"/>
            <a:ext cx="3762375" cy="2360613"/>
            <a:chOff x="47625" y="385489"/>
            <a:chExt cx="3762375" cy="2360613"/>
          </a:xfrm>
        </p:grpSpPr>
        <p:pic>
          <p:nvPicPr>
            <p:cNvPr id="20" name="Picture 34" descr="fig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" y="385489"/>
              <a:ext cx="3762375" cy="23606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41"/>
            <p:cNvSpPr txBox="1">
              <a:spLocks noChangeArrowheads="1"/>
            </p:cNvSpPr>
            <p:nvPr/>
          </p:nvSpPr>
          <p:spPr bwMode="auto">
            <a:xfrm>
              <a:off x="76200" y="2233339"/>
              <a:ext cx="76041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GB" altLang="ja-JP" sz="1600">
                  <a:solidFill>
                    <a:srgbClr val="FFFF66"/>
                  </a:solidFill>
                </a:rPr>
                <a:t>CERN</a:t>
              </a:r>
              <a:endParaRPr lang="en-GB" altLang="ja-JP"/>
            </a:p>
          </p:txBody>
        </p:sp>
        <p:sp>
          <p:nvSpPr>
            <p:cNvPr id="22" name="Text Box 42"/>
            <p:cNvSpPr txBox="1">
              <a:spLocks noChangeArrowheads="1"/>
            </p:cNvSpPr>
            <p:nvPr/>
          </p:nvSpPr>
          <p:spPr bwMode="auto">
            <a:xfrm>
              <a:off x="2995613" y="2125389"/>
              <a:ext cx="73818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GB" altLang="ja-JP" sz="1600">
                  <a:solidFill>
                    <a:srgbClr val="FFFF66"/>
                  </a:solidFill>
                </a:rPr>
                <a:t>LNGS</a:t>
              </a:r>
              <a:endParaRPr lang="en-GB" altLang="ja-JP"/>
            </a:p>
          </p:txBody>
        </p:sp>
        <p:sp>
          <p:nvSpPr>
            <p:cNvPr id="23" name="Line 43"/>
            <p:cNvSpPr>
              <a:spLocks noChangeShapeType="1"/>
            </p:cNvSpPr>
            <p:nvPr/>
          </p:nvSpPr>
          <p:spPr bwMode="auto">
            <a:xfrm flipV="1">
              <a:off x="381000" y="2004739"/>
              <a:ext cx="3124200" cy="95250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" name="Text Box 44"/>
            <p:cNvSpPr txBox="1">
              <a:spLocks noChangeArrowheads="1"/>
            </p:cNvSpPr>
            <p:nvPr/>
          </p:nvSpPr>
          <p:spPr bwMode="auto">
            <a:xfrm>
              <a:off x="1473200" y="2157139"/>
              <a:ext cx="8509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ctr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GB" altLang="ja-JP" sz="1600" dirty="0">
                  <a:solidFill>
                    <a:srgbClr val="FFFF66"/>
                  </a:solidFill>
                </a:rPr>
                <a:t>730 km</a:t>
              </a:r>
              <a:endParaRPr lang="en-GB" altLang="ja-JP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7020272" y="-27384"/>
            <a:ext cx="212372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J. Kawada</a:t>
            </a:r>
            <a:endParaRPr kumimoji="1" lang="ja-JP" altLang="en-US"/>
          </a:p>
        </p:txBody>
      </p:sp>
      <p:sp>
        <p:nvSpPr>
          <p:cNvPr id="13" name="Rectangle 12"/>
          <p:cNvSpPr/>
          <p:nvPr/>
        </p:nvSpPr>
        <p:spPr>
          <a:xfrm>
            <a:off x="4896544" y="609329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2400" b="1" dirty="0" smtClean="0">
                <a:solidFill>
                  <a:schemeClr val="bg1"/>
                </a:solidFill>
              </a:rPr>
              <a:t>The biggest enterprise ever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About </a:t>
            </a:r>
            <a:r>
              <a:rPr lang="en-US" altLang="ja-JP" dirty="0" smtClean="0">
                <a:solidFill>
                  <a:schemeClr val="bg1"/>
                </a:solidFill>
              </a:rPr>
              <a:t>10,000,000 </a:t>
            </a:r>
            <a:r>
              <a:rPr lang="en-US" altLang="ja-JP" dirty="0" smtClean="0">
                <a:solidFill>
                  <a:schemeClr val="bg1"/>
                </a:solidFill>
              </a:rPr>
              <a:t>films ~110,000 </a:t>
            </a:r>
            <a:r>
              <a:rPr lang="en-US" altLang="ja-JP" dirty="0" smtClean="0">
                <a:solidFill>
                  <a:schemeClr val="bg1"/>
                </a:solidFill>
              </a:rPr>
              <a:t>m</a:t>
            </a:r>
            <a:r>
              <a:rPr lang="en-US" altLang="ja-JP" baseline="30000" dirty="0" smtClean="0">
                <a:solidFill>
                  <a:schemeClr val="bg1"/>
                </a:solidFill>
              </a:rPr>
              <a:t>2</a:t>
            </a:r>
            <a:endParaRPr lang="ja-JP" altLang="en-US" baseline="3000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80312" y="1198493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Total target mass of 1.25 </a:t>
            </a:r>
            <a:r>
              <a:rPr kumimoji="1" lang="en-US" altLang="ja-JP" dirty="0" err="1" smtClean="0"/>
              <a:t>kt</a:t>
            </a:r>
            <a:endParaRPr kumimoji="1" lang="ja-JP" altLang="en-US"/>
          </a:p>
        </p:txBody>
      </p:sp>
      <p:sp>
        <p:nvSpPr>
          <p:cNvPr id="15" name="Rectangle 14"/>
          <p:cNvSpPr/>
          <p:nvPr/>
        </p:nvSpPr>
        <p:spPr>
          <a:xfrm>
            <a:off x="251520" y="620688"/>
            <a:ext cx="3311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 </a:t>
            </a:r>
            <a:r>
              <a:rPr lang="en-US" altLang="ja-JP" dirty="0" err="1" smtClean="0">
                <a:solidFill>
                  <a:schemeClr val="bg1"/>
                </a:solidFill>
              </a:rPr>
              <a:t>ν</a:t>
            </a:r>
            <a:r>
              <a:rPr lang="en-US" altLang="ja-JP" sz="1600" baseline="-25000" dirty="0" err="1" smtClean="0">
                <a:solidFill>
                  <a:schemeClr val="bg1"/>
                </a:solidFill>
              </a:rPr>
              <a:t>μ</a:t>
            </a:r>
            <a:r>
              <a:rPr lang="en-US" altLang="ja-JP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altLang="ja-JP" dirty="0" err="1" smtClean="0">
                <a:solidFill>
                  <a:schemeClr val="bg1"/>
                </a:solidFill>
              </a:rPr>
              <a:t>ν</a:t>
            </a:r>
            <a:r>
              <a:rPr lang="en-US" altLang="ja-JP" sz="1600" baseline="-25000" dirty="0" err="1" smtClean="0">
                <a:solidFill>
                  <a:schemeClr val="bg1"/>
                </a:solidFill>
              </a:rPr>
              <a:t>τ</a:t>
            </a:r>
            <a:r>
              <a:rPr lang="en-US" altLang="ja-JP" dirty="0" smtClean="0">
                <a:solidFill>
                  <a:schemeClr val="bg1"/>
                </a:solidFill>
              </a:rPr>
              <a:t> oscillation, </a:t>
            </a:r>
            <a:r>
              <a:rPr lang="en-US" altLang="ja-JP" sz="1600" dirty="0" err="1" smtClean="0">
                <a:solidFill>
                  <a:schemeClr val="bg1"/>
                </a:solidFill>
              </a:rPr>
              <a:t>ν</a:t>
            </a:r>
            <a:r>
              <a:rPr lang="en-US" altLang="ja-JP" sz="1400" baseline="-25000" dirty="0" err="1" smtClean="0">
                <a:solidFill>
                  <a:schemeClr val="bg1"/>
                </a:solidFill>
              </a:rPr>
              <a:t>μ</a:t>
            </a:r>
            <a:r>
              <a:rPr lang="en-US" altLang="ja-JP" sz="16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1600" dirty="0" err="1" smtClean="0">
                <a:solidFill>
                  <a:schemeClr val="bg1"/>
                </a:solidFill>
              </a:rPr>
              <a:t>ν</a:t>
            </a:r>
            <a:r>
              <a:rPr lang="en-US" altLang="ja-JP" sz="1400" baseline="-25000" dirty="0" err="1" smtClean="0">
                <a:solidFill>
                  <a:schemeClr val="bg1"/>
                </a:solidFill>
              </a:rPr>
              <a:t>e</a:t>
            </a:r>
            <a:r>
              <a:rPr lang="en-US" altLang="ja-JP" sz="1600" dirty="0" smtClean="0">
                <a:solidFill>
                  <a:schemeClr val="bg1"/>
                </a:solidFill>
              </a:rPr>
              <a:t> oscillation</a:t>
            </a:r>
            <a:endParaRPr lang="ja-JP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66712" y="940594"/>
            <a:ext cx="4271963" cy="3235325"/>
            <a:chOff x="685800" y="4171950"/>
            <a:chExt cx="3381375" cy="2533650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5800" y="4171950"/>
              <a:ext cx="3381375" cy="2533650"/>
            </a:xfrm>
            <a:prstGeom prst="rect">
              <a:avLst/>
            </a:prstGeom>
            <a:noFill/>
            <a:ln w="91440">
              <a:noFill/>
              <a:miter lim="800000"/>
              <a:headEnd/>
              <a:tailEnd/>
            </a:ln>
            <a:effectLst>
              <a:outerShdw blurRad="63500" dist="103351" dir="2700000" algn="ctr" rotWithShape="0">
                <a:srgbClr val="000000">
                  <a:alpha val="50026"/>
                </a:srgbClr>
              </a:outerShdw>
            </a:effectLst>
          </p:spPr>
        </p:pic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1214438" y="6276975"/>
              <a:ext cx="2214562" cy="216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it-IT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/>
              <a:r>
                <a:rPr lang="en-GB" altLang="ja-JP" sz="1200" b="1">
                  <a:latin typeface="Arial" charset="0"/>
                </a:rPr>
                <a:t>European Scanning System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830762" y="940594"/>
            <a:ext cx="4140200" cy="3322637"/>
            <a:chOff x="5222900" y="4146550"/>
            <a:chExt cx="3276600" cy="2601913"/>
          </a:xfrm>
        </p:grpSpPr>
        <p:pic>
          <p:nvPicPr>
            <p:cNvPr id="6" name="Picture 5" descr="S-UT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900" y="4146550"/>
              <a:ext cx="3276600" cy="260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5772150" y="6353175"/>
              <a:ext cx="2000250" cy="216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it-IT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/>
              <a:r>
                <a:rPr lang="en-GB" altLang="ja-JP" sz="1200" b="1">
                  <a:latin typeface="Arial" charset="0"/>
                </a:rPr>
                <a:t>Super-UltraTrackSelector</a:t>
              </a:r>
            </a:p>
          </p:txBody>
        </p:sp>
      </p:grpSp>
      <p:sp>
        <p:nvSpPr>
          <p:cNvPr id="5" name="CasellaDiTesto 37"/>
          <p:cNvSpPr txBox="1"/>
          <p:nvPr/>
        </p:nvSpPr>
        <p:spPr>
          <a:xfrm>
            <a:off x="150812" y="4287044"/>
            <a:ext cx="8842375" cy="163036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just"/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High speed automatic microscopes:</a:t>
            </a:r>
          </a:p>
          <a:p>
            <a:pPr algn="just"/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~ 200 cm</a:t>
            </a:r>
            <a:r>
              <a:rPr lang="en-US" altLang="ja-JP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emulsion film surface/hour/facility</a:t>
            </a:r>
          </a:p>
          <a:p>
            <a:pPr algn="just"/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Based on state of the art technologies:</a:t>
            </a:r>
          </a:p>
          <a:p>
            <a:pPr algn="just"/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precision mechanics, high-speed CMOS, pattern recognition, image analysis</a:t>
            </a:r>
          </a:p>
          <a:p>
            <a:pPr algn="just"/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Data flow: 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 1 GB/s/facility</a:t>
            </a:r>
            <a:endParaRPr lang="en-US" altLang="ja-JP" sz="2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" name="タイトル 2"/>
          <p:cNvSpPr txBox="1">
            <a:spLocks/>
          </p:cNvSpPr>
          <p:nvPr/>
        </p:nvSpPr>
        <p:spPr>
          <a:xfrm>
            <a:off x="539552" y="116632"/>
            <a:ext cx="8229600" cy="79695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1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ja-JP" sz="3600" dirty="0" smtClean="0"/>
              <a:t>OPERA Emulsion scanning system</a:t>
            </a:r>
            <a:endParaRPr lang="ja-JP" alt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7020272" y="0"/>
            <a:ext cx="212372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J. Kawada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98109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626968" cy="490066"/>
          </a:xfrm>
        </p:spPr>
        <p:txBody>
          <a:bodyPr>
            <a:noAutofit/>
          </a:bodyPr>
          <a:lstStyle/>
          <a:p>
            <a:r>
              <a:rPr lang="ja-JP" altLang="en-US" sz="2800"/>
              <a:t/>
            </a:r>
            <a:br>
              <a:rPr lang="ja-JP" altLang="en-US" sz="2800"/>
            </a:br>
            <a:r>
              <a:rPr lang="ja-JP" altLang="en-US" sz="2800"/>
              <a:t/>
            </a:r>
            <a:br>
              <a:rPr lang="ja-JP" altLang="en-US" sz="2800"/>
            </a:br>
            <a:r>
              <a:rPr lang="en-US" altLang="ja-JP" sz="2800" dirty="0"/>
              <a:t> Emulsion Neutrino Spectrometer for future neutrino experiments</a:t>
            </a:r>
            <a:endParaRPr kumimoji="1" lang="ja-JP" altLang="en-US" sz="28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124744"/>
            <a:ext cx="35814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380312" y="0"/>
            <a:ext cx="176368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H. Shibuya</a:t>
            </a:r>
            <a:endParaRPr kumimoji="1" lang="ja-JP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51520" y="1268760"/>
            <a:ext cx="4824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A </a:t>
            </a:r>
            <a:r>
              <a:rPr lang="en-US" altLang="ja-JP" dirty="0"/>
              <a:t>detector which can identify all the neutrino flavor is strongly </a:t>
            </a:r>
            <a:r>
              <a:rPr lang="en-US" altLang="ja-JP" dirty="0" smtClean="0"/>
              <a:t>required for future neutrino experiments</a:t>
            </a:r>
            <a:endParaRPr kumimoji="1" lang="ja-JP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6770" y="3501008"/>
            <a:ext cx="3501694" cy="319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132856"/>
            <a:ext cx="3744416" cy="244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683255"/>
            <a:ext cx="2267744" cy="217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4725144"/>
            <a:ext cx="2763111" cy="198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> day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 descr="C:\Users\naka\Pictures\2013.August_LNGS\P7300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589748"/>
            <a:ext cx="3024336" cy="2268252"/>
          </a:xfrm>
          <a:prstGeom prst="rect">
            <a:avLst/>
          </a:prstGeom>
          <a:noFill/>
        </p:spPr>
      </p:pic>
      <p:pic>
        <p:nvPicPr>
          <p:cNvPr id="96" name="図 107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 l="6795" r="6382"/>
          <a:stretch>
            <a:fillRect/>
          </a:stretch>
        </p:blipFill>
        <p:spPr>
          <a:xfrm>
            <a:off x="683568" y="5373216"/>
            <a:ext cx="2711248" cy="14847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5436096" cy="778098"/>
          </a:xfrm>
        </p:spPr>
        <p:txBody>
          <a:bodyPr>
            <a:noAutofit/>
          </a:bodyPr>
          <a:lstStyle/>
          <a:p>
            <a:pPr lvl="0"/>
            <a:r>
              <a:rPr lang="en-US" altLang="ja-JP" sz="2400" dirty="0"/>
              <a:t>Directional Dark Matter Search</a:t>
            </a:r>
            <a:br>
              <a:rPr lang="en-US" altLang="ja-JP" sz="2400" dirty="0"/>
            </a:br>
            <a:r>
              <a:rPr lang="en-US" altLang="ja-JP" sz="2400" dirty="0"/>
              <a:t>With Ultra Fine Grain Nuclear Emulsion</a:t>
            </a:r>
            <a:r>
              <a:rPr lang="ja-JP" altLang="en-US" sz="2400"/>
              <a:t/>
            </a:r>
            <a:br>
              <a:rPr lang="ja-JP" altLang="en-US" sz="2400"/>
            </a:br>
            <a:endParaRPr kumimoji="1" lang="ja-JP" altLang="en-US" sz="2400"/>
          </a:p>
        </p:txBody>
      </p:sp>
      <p:grpSp>
        <p:nvGrpSpPr>
          <p:cNvPr id="59" name="Group 58"/>
          <p:cNvGrpSpPr/>
          <p:nvPr/>
        </p:nvGrpSpPr>
        <p:grpSpPr>
          <a:xfrm>
            <a:off x="107505" y="836712"/>
            <a:ext cx="4608512" cy="1872208"/>
            <a:chOff x="179513" y="3501007"/>
            <a:chExt cx="6611913" cy="2693589"/>
          </a:xfrm>
        </p:grpSpPr>
        <p:grpSp>
          <p:nvGrpSpPr>
            <p:cNvPr id="15" name="グループ化 65"/>
            <p:cNvGrpSpPr/>
            <p:nvPr/>
          </p:nvGrpSpPr>
          <p:grpSpPr>
            <a:xfrm>
              <a:off x="2627784" y="3717032"/>
              <a:ext cx="1656184" cy="1800200"/>
              <a:chOff x="2411760" y="1300475"/>
              <a:chExt cx="3013427" cy="1624469"/>
            </a:xfrm>
          </p:grpSpPr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2411760" y="1560389"/>
                <a:ext cx="2952327" cy="1364555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4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17" name="Line 16"/>
              <p:cNvSpPr>
                <a:spLocks noChangeShapeType="1"/>
              </p:cNvSpPr>
              <p:nvPr/>
            </p:nvSpPr>
            <p:spPr bwMode="auto">
              <a:xfrm rot="-420000">
                <a:off x="2422669" y="1300475"/>
                <a:ext cx="3002518" cy="36265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4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sp>
          <p:nvSpPr>
            <p:cNvPr id="18" name="Text Box 31"/>
            <p:cNvSpPr txBox="1">
              <a:spLocks noChangeAspect="1" noChangeArrowheads="1"/>
            </p:cNvSpPr>
            <p:nvPr/>
          </p:nvSpPr>
          <p:spPr bwMode="auto">
            <a:xfrm>
              <a:off x="3635895" y="4869159"/>
              <a:ext cx="1009770" cy="4016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buClr>
                  <a:srgbClr val="FF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altLang="ja-JP" sz="1200" b="1" dirty="0">
                  <a:solidFill>
                    <a:schemeClr val="accent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WIMP</a:t>
              </a:r>
            </a:p>
          </p:txBody>
        </p:sp>
        <p:grpSp>
          <p:nvGrpSpPr>
            <p:cNvPr id="19" name="グループ化 44"/>
            <p:cNvGrpSpPr>
              <a:grpSpLocks noChangeAspect="1"/>
            </p:cNvGrpSpPr>
            <p:nvPr/>
          </p:nvGrpSpPr>
          <p:grpSpPr bwMode="auto">
            <a:xfrm>
              <a:off x="3762119" y="4050124"/>
              <a:ext cx="3029307" cy="1514653"/>
              <a:chOff x="4429125" y="1930400"/>
              <a:chExt cx="3429000" cy="1714500"/>
            </a:xfrm>
          </p:grpSpPr>
          <p:sp>
            <p:nvSpPr>
              <p:cNvPr id="20" name="AutoShape 17"/>
              <p:cNvSpPr>
                <a:spLocks noChangeArrowheads="1"/>
              </p:cNvSpPr>
              <p:nvPr/>
            </p:nvSpPr>
            <p:spPr bwMode="auto">
              <a:xfrm>
                <a:off x="5286375" y="1930400"/>
                <a:ext cx="2571750" cy="1714500"/>
              </a:xfrm>
              <a:prstGeom prst="cube">
                <a:avLst>
                  <a:gd name="adj" fmla="val 19167"/>
                </a:avLst>
              </a:prstGeom>
              <a:solidFill>
                <a:srgbClr val="66FF33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4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21" name="Oval 18"/>
              <p:cNvSpPr>
                <a:spLocks noChangeArrowheads="1"/>
              </p:cNvSpPr>
              <p:nvPr/>
            </p:nvSpPr>
            <p:spPr bwMode="auto">
              <a:xfrm>
                <a:off x="5429250" y="2857500"/>
                <a:ext cx="214313" cy="214312"/>
              </a:xfrm>
              <a:prstGeom prst="ellipse">
                <a:avLst/>
              </a:prstGeom>
              <a:solidFill>
                <a:srgbClr val="FFFF00"/>
              </a:solidFill>
              <a:ln w="2556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19334" dir="1510411" algn="ctr" rotWithShape="0">
                  <a:srgbClr val="000000">
                    <a:alpha val="55"/>
                  </a:srgbClr>
                </a:out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4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22" name="Oval 19"/>
              <p:cNvSpPr>
                <a:spLocks noChangeArrowheads="1"/>
              </p:cNvSpPr>
              <p:nvPr/>
            </p:nvSpPr>
            <p:spPr bwMode="auto">
              <a:xfrm>
                <a:off x="5572125" y="3286125"/>
                <a:ext cx="214313" cy="214312"/>
              </a:xfrm>
              <a:prstGeom prst="ellipse">
                <a:avLst/>
              </a:prstGeom>
              <a:solidFill>
                <a:srgbClr val="FFFF00"/>
              </a:solidFill>
              <a:ln w="2556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19334" dir="1510411" algn="ctr" rotWithShape="0">
                  <a:srgbClr val="000000">
                    <a:alpha val="55"/>
                  </a:srgbClr>
                </a:out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4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23" name="Oval 20"/>
              <p:cNvSpPr>
                <a:spLocks noChangeArrowheads="1"/>
              </p:cNvSpPr>
              <p:nvPr/>
            </p:nvSpPr>
            <p:spPr bwMode="auto">
              <a:xfrm>
                <a:off x="7215188" y="2571750"/>
                <a:ext cx="214312" cy="214312"/>
              </a:xfrm>
              <a:prstGeom prst="ellipse">
                <a:avLst/>
              </a:prstGeom>
              <a:solidFill>
                <a:srgbClr val="FFFF00"/>
              </a:solidFill>
              <a:ln w="2556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19334" dir="1510411" algn="ctr" rotWithShape="0">
                  <a:srgbClr val="000000">
                    <a:alpha val="55"/>
                  </a:srgbClr>
                </a:out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4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24" name="Oval 21"/>
              <p:cNvSpPr>
                <a:spLocks noChangeArrowheads="1"/>
              </p:cNvSpPr>
              <p:nvPr/>
            </p:nvSpPr>
            <p:spPr bwMode="auto">
              <a:xfrm>
                <a:off x="6405479" y="3346555"/>
                <a:ext cx="214312" cy="214312"/>
              </a:xfrm>
              <a:prstGeom prst="ellipse">
                <a:avLst/>
              </a:prstGeom>
              <a:solidFill>
                <a:srgbClr val="FFFF00"/>
              </a:solidFill>
              <a:ln w="2556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19334" dir="1510411" algn="ctr" rotWithShape="0">
                  <a:srgbClr val="000000">
                    <a:alpha val="55"/>
                  </a:srgbClr>
                </a:out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4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25" name="Oval 22"/>
              <p:cNvSpPr>
                <a:spLocks noChangeArrowheads="1"/>
              </p:cNvSpPr>
              <p:nvPr/>
            </p:nvSpPr>
            <p:spPr bwMode="auto">
              <a:xfrm>
                <a:off x="6572250" y="2357437"/>
                <a:ext cx="214313" cy="214313"/>
              </a:xfrm>
              <a:prstGeom prst="ellipse">
                <a:avLst/>
              </a:prstGeom>
              <a:solidFill>
                <a:srgbClr val="FFFF00"/>
              </a:solidFill>
              <a:ln w="2556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19334" dir="1510411" algn="ctr" rotWithShape="0">
                  <a:srgbClr val="000000">
                    <a:alpha val="55"/>
                  </a:srgbClr>
                </a:out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4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26" name="Oval 23"/>
              <p:cNvSpPr>
                <a:spLocks noChangeArrowheads="1"/>
              </p:cNvSpPr>
              <p:nvPr/>
            </p:nvSpPr>
            <p:spPr bwMode="auto">
              <a:xfrm>
                <a:off x="7215188" y="2928937"/>
                <a:ext cx="214312" cy="214313"/>
              </a:xfrm>
              <a:prstGeom prst="ellipse">
                <a:avLst/>
              </a:prstGeom>
              <a:solidFill>
                <a:srgbClr val="FFFF00"/>
              </a:solidFill>
              <a:ln w="2556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19334" dir="1510411" algn="ctr" rotWithShape="0">
                  <a:srgbClr val="000000">
                    <a:alpha val="55"/>
                  </a:srgbClr>
                </a:out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4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27" name="Oval 24"/>
              <p:cNvSpPr>
                <a:spLocks noChangeArrowheads="1"/>
              </p:cNvSpPr>
              <p:nvPr/>
            </p:nvSpPr>
            <p:spPr bwMode="auto">
              <a:xfrm>
                <a:off x="6000750" y="2357437"/>
                <a:ext cx="214313" cy="214313"/>
              </a:xfrm>
              <a:prstGeom prst="ellipse">
                <a:avLst/>
              </a:prstGeom>
              <a:solidFill>
                <a:srgbClr val="FFFF00"/>
              </a:solidFill>
              <a:ln w="2556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19334" dir="1510411" algn="ctr" rotWithShape="0">
                  <a:srgbClr val="000000">
                    <a:alpha val="55"/>
                  </a:srgbClr>
                </a:out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4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28" name="Oval 25"/>
              <p:cNvSpPr>
                <a:spLocks noChangeArrowheads="1"/>
              </p:cNvSpPr>
              <p:nvPr/>
            </p:nvSpPr>
            <p:spPr bwMode="auto">
              <a:xfrm>
                <a:off x="5929313" y="3143250"/>
                <a:ext cx="214312" cy="214312"/>
              </a:xfrm>
              <a:prstGeom prst="ellipse">
                <a:avLst/>
              </a:prstGeom>
              <a:solidFill>
                <a:srgbClr val="FFFF00"/>
              </a:solidFill>
              <a:ln w="2556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19334" dir="1510411" algn="ctr" rotWithShape="0">
                  <a:srgbClr val="000000">
                    <a:alpha val="55"/>
                  </a:srgbClr>
                </a:out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4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29" name="Oval 26"/>
              <p:cNvSpPr>
                <a:spLocks noChangeArrowheads="1"/>
              </p:cNvSpPr>
              <p:nvPr/>
            </p:nvSpPr>
            <p:spPr bwMode="auto">
              <a:xfrm>
                <a:off x="6786563" y="2714625"/>
                <a:ext cx="214312" cy="214312"/>
              </a:xfrm>
              <a:prstGeom prst="ellipse">
                <a:avLst/>
              </a:prstGeom>
              <a:solidFill>
                <a:srgbClr val="FFFF00"/>
              </a:solidFill>
              <a:ln w="2556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19334" dir="1510411" algn="ctr" rotWithShape="0">
                  <a:srgbClr val="000000">
                    <a:alpha val="55"/>
                  </a:srgbClr>
                </a:out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4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cxnSp>
            <p:nvCxnSpPr>
              <p:cNvPr id="30" name="AutoShape 27"/>
              <p:cNvCxnSpPr>
                <a:cxnSpLocks noChangeShapeType="1"/>
              </p:cNvCxnSpPr>
              <p:nvPr/>
            </p:nvCxnSpPr>
            <p:spPr bwMode="auto">
              <a:xfrm>
                <a:off x="4429125" y="3214688"/>
                <a:ext cx="1428750" cy="1587"/>
              </a:xfrm>
              <a:prstGeom prst="straightConnector1">
                <a:avLst/>
              </a:prstGeom>
              <a:noFill/>
              <a:ln w="38160">
                <a:solidFill>
                  <a:schemeClr val="accent1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31" name="AutoShape 28"/>
              <p:cNvCxnSpPr>
                <a:cxnSpLocks noChangeShapeType="1"/>
              </p:cNvCxnSpPr>
              <p:nvPr/>
            </p:nvCxnSpPr>
            <p:spPr bwMode="auto">
              <a:xfrm>
                <a:off x="6143625" y="3286125"/>
                <a:ext cx="428625" cy="285750"/>
              </a:xfrm>
              <a:prstGeom prst="straightConnector1">
                <a:avLst/>
              </a:prstGeom>
              <a:noFill/>
              <a:ln w="76320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32" name="AutoShape 29"/>
              <p:cNvCxnSpPr>
                <a:cxnSpLocks noChangeShapeType="1"/>
              </p:cNvCxnSpPr>
              <p:nvPr/>
            </p:nvCxnSpPr>
            <p:spPr bwMode="auto">
              <a:xfrm flipV="1">
                <a:off x="6143625" y="2428875"/>
                <a:ext cx="1214438" cy="723900"/>
              </a:xfrm>
              <a:prstGeom prst="straightConnector1">
                <a:avLst/>
              </a:prstGeom>
              <a:noFill/>
              <a:ln w="38160">
                <a:solidFill>
                  <a:schemeClr val="accent1"/>
                </a:solidFill>
                <a:miter lim="800000"/>
                <a:headEnd/>
                <a:tailEnd type="triangle" w="med" len="med"/>
              </a:ln>
            </p:spPr>
          </p:cxnSp>
          <p:sp>
            <p:nvSpPr>
              <p:cNvPr id="33" name="Oval 32"/>
              <p:cNvSpPr>
                <a:spLocks noChangeArrowheads="1"/>
              </p:cNvSpPr>
              <p:nvPr/>
            </p:nvSpPr>
            <p:spPr bwMode="auto">
              <a:xfrm>
                <a:off x="5500688" y="2500312"/>
                <a:ext cx="214312" cy="214313"/>
              </a:xfrm>
              <a:prstGeom prst="ellipse">
                <a:avLst/>
              </a:prstGeom>
              <a:solidFill>
                <a:srgbClr val="FFFF00"/>
              </a:solidFill>
              <a:ln w="2556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19334" dir="1510411" algn="ctr" rotWithShape="0">
                  <a:srgbClr val="000000">
                    <a:alpha val="55"/>
                  </a:srgbClr>
                </a:out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4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34" name="Oval 33"/>
              <p:cNvSpPr>
                <a:spLocks noChangeArrowheads="1"/>
              </p:cNvSpPr>
              <p:nvPr/>
            </p:nvSpPr>
            <p:spPr bwMode="auto">
              <a:xfrm>
                <a:off x="6072188" y="2714625"/>
                <a:ext cx="214312" cy="214312"/>
              </a:xfrm>
              <a:prstGeom prst="ellipse">
                <a:avLst/>
              </a:prstGeom>
              <a:solidFill>
                <a:srgbClr val="FFFF00"/>
              </a:solidFill>
              <a:ln w="2556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19334" dir="1510411" algn="ctr" rotWithShape="0">
                  <a:srgbClr val="000000">
                    <a:alpha val="55"/>
                  </a:srgbClr>
                </a:out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4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35" name="Oval 34"/>
              <p:cNvSpPr>
                <a:spLocks noChangeArrowheads="1"/>
              </p:cNvSpPr>
              <p:nvPr/>
            </p:nvSpPr>
            <p:spPr bwMode="auto">
              <a:xfrm>
                <a:off x="7000875" y="3286125"/>
                <a:ext cx="214313" cy="214312"/>
              </a:xfrm>
              <a:prstGeom prst="ellipse">
                <a:avLst/>
              </a:prstGeom>
              <a:solidFill>
                <a:srgbClr val="FFFF00"/>
              </a:solidFill>
              <a:ln w="2556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19334" dir="1510411" algn="ctr" rotWithShape="0">
                  <a:srgbClr val="000000">
                    <a:alpha val="55"/>
                  </a:srgbClr>
                </a:out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4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36" name="Oval 21"/>
              <p:cNvSpPr>
                <a:spLocks noChangeArrowheads="1"/>
              </p:cNvSpPr>
              <p:nvPr/>
            </p:nvSpPr>
            <p:spPr bwMode="auto">
              <a:xfrm>
                <a:off x="6650006" y="3050734"/>
                <a:ext cx="214312" cy="214312"/>
              </a:xfrm>
              <a:prstGeom prst="ellipse">
                <a:avLst/>
              </a:prstGeom>
              <a:solidFill>
                <a:srgbClr val="FFFF00"/>
              </a:solidFill>
              <a:ln w="2556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19334" dir="1510411" algn="ctr" rotWithShape="0">
                  <a:srgbClr val="000000">
                    <a:alpha val="55"/>
                  </a:srgbClr>
                </a:out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4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grpSp>
          <p:nvGrpSpPr>
            <p:cNvPr id="37" name="グループ化 119"/>
            <p:cNvGrpSpPr/>
            <p:nvPr/>
          </p:nvGrpSpPr>
          <p:grpSpPr>
            <a:xfrm>
              <a:off x="179513" y="3501007"/>
              <a:ext cx="3342158" cy="2693589"/>
              <a:chOff x="-54979" y="769460"/>
              <a:chExt cx="4199273" cy="3384376"/>
            </a:xfrm>
          </p:grpSpPr>
          <p:cxnSp>
            <p:nvCxnSpPr>
              <p:cNvPr id="38" name="AutoShape 7"/>
              <p:cNvCxnSpPr>
                <a:cxnSpLocks noChangeShapeType="1"/>
              </p:cNvCxnSpPr>
              <p:nvPr/>
            </p:nvCxnSpPr>
            <p:spPr bwMode="auto">
              <a:xfrm>
                <a:off x="1368947" y="1211667"/>
                <a:ext cx="713660" cy="1763"/>
              </a:xfrm>
              <a:prstGeom prst="straightConnector1">
                <a:avLst/>
              </a:prstGeom>
              <a:noFill/>
              <a:ln w="9360">
                <a:solidFill>
                  <a:srgbClr val="4A7EBB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39" name="AutoShape 8"/>
              <p:cNvCxnSpPr>
                <a:cxnSpLocks noChangeShapeType="1"/>
              </p:cNvCxnSpPr>
              <p:nvPr/>
            </p:nvCxnSpPr>
            <p:spPr bwMode="auto">
              <a:xfrm>
                <a:off x="1368947" y="1378464"/>
                <a:ext cx="634365" cy="1763"/>
              </a:xfrm>
              <a:prstGeom prst="straightConnector1">
                <a:avLst/>
              </a:prstGeom>
              <a:noFill/>
              <a:ln w="9360">
                <a:solidFill>
                  <a:srgbClr val="4A7EBB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40" name="AutoShape 9"/>
              <p:cNvCxnSpPr>
                <a:cxnSpLocks noChangeShapeType="1"/>
              </p:cNvCxnSpPr>
              <p:nvPr/>
            </p:nvCxnSpPr>
            <p:spPr bwMode="auto">
              <a:xfrm>
                <a:off x="1448242" y="1537057"/>
                <a:ext cx="713661" cy="1763"/>
              </a:xfrm>
              <a:prstGeom prst="straightConnector1">
                <a:avLst/>
              </a:prstGeom>
              <a:noFill/>
              <a:ln w="9360">
                <a:solidFill>
                  <a:srgbClr val="4A7EBB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41" name="AutoShape 10"/>
              <p:cNvCxnSpPr>
                <a:cxnSpLocks noChangeShapeType="1"/>
              </p:cNvCxnSpPr>
              <p:nvPr/>
            </p:nvCxnSpPr>
            <p:spPr bwMode="auto">
              <a:xfrm>
                <a:off x="179512" y="2710670"/>
                <a:ext cx="713661" cy="1762"/>
              </a:xfrm>
              <a:prstGeom prst="straightConnector1">
                <a:avLst/>
              </a:prstGeom>
              <a:noFill/>
              <a:ln w="9360">
                <a:solidFill>
                  <a:srgbClr val="4A7EBB"/>
                </a:solidFill>
                <a:miter lim="800000"/>
                <a:headEnd/>
                <a:tailEnd type="triangle" w="med" len="med"/>
              </a:ln>
            </p:spPr>
          </p:cxnSp>
          <p:sp>
            <p:nvSpPr>
              <p:cNvPr id="42" name="Oval 2"/>
              <p:cNvSpPr>
                <a:spLocks noChangeArrowheads="1"/>
              </p:cNvSpPr>
              <p:nvPr/>
            </p:nvSpPr>
            <p:spPr bwMode="auto">
              <a:xfrm>
                <a:off x="1448242" y="1457785"/>
                <a:ext cx="2696052" cy="2696051"/>
              </a:xfrm>
              <a:prstGeom prst="ellipse">
                <a:avLst/>
              </a:prstGeom>
              <a:noFill/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dist="119334" dir="1510411" algn="ctr" rotWithShape="0">
                  <a:srgbClr val="000000">
                    <a:alpha val="55"/>
                  </a:srgbClr>
                </a:out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4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sp>
            <p:nvSpPr>
              <p:cNvPr id="43" name="Oval 3"/>
              <p:cNvSpPr>
                <a:spLocks noChangeArrowheads="1"/>
              </p:cNvSpPr>
              <p:nvPr/>
            </p:nvSpPr>
            <p:spPr bwMode="auto">
              <a:xfrm rot="2880000">
                <a:off x="2559272" y="1407414"/>
                <a:ext cx="419386" cy="2715435"/>
              </a:xfrm>
              <a:prstGeom prst="ellipse">
                <a:avLst/>
              </a:prstGeom>
              <a:noFill/>
              <a:ln w="25560">
                <a:solidFill>
                  <a:srgbClr val="385D8A"/>
                </a:solidFill>
                <a:miter lim="800000"/>
                <a:headEnd/>
                <a:tailEnd/>
              </a:ln>
              <a:effectLst>
                <a:outerShdw dist="119334" dir="1510411" algn="ctr" rotWithShape="0">
                  <a:srgbClr val="000000">
                    <a:alpha val="55"/>
                  </a:srgbClr>
                </a:out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4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cxnSp>
            <p:nvCxnSpPr>
              <p:cNvPr id="44" name="AutoShape 4"/>
              <p:cNvCxnSpPr>
                <a:cxnSpLocks noChangeShapeType="1"/>
              </p:cNvCxnSpPr>
              <p:nvPr/>
            </p:nvCxnSpPr>
            <p:spPr bwMode="auto">
              <a:xfrm flipH="1" flipV="1">
                <a:off x="1606834" y="1537057"/>
                <a:ext cx="2220278" cy="2299594"/>
              </a:xfrm>
              <a:prstGeom prst="straightConnector1">
                <a:avLst/>
              </a:prstGeom>
              <a:noFill/>
              <a:ln w="28440">
                <a:solidFill>
                  <a:srgbClr val="000000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45" name="AutoShape 11"/>
              <p:cNvCxnSpPr>
                <a:cxnSpLocks noChangeShapeType="1"/>
              </p:cNvCxnSpPr>
              <p:nvPr/>
            </p:nvCxnSpPr>
            <p:spPr bwMode="auto">
              <a:xfrm flipV="1">
                <a:off x="179512" y="2948559"/>
                <a:ext cx="544497" cy="10573"/>
              </a:xfrm>
              <a:prstGeom prst="straightConnector1">
                <a:avLst/>
              </a:prstGeom>
              <a:noFill/>
              <a:ln w="9360">
                <a:solidFill>
                  <a:srgbClr val="4A7EBB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46" name="AutoShape 12"/>
              <p:cNvCxnSpPr>
                <a:cxnSpLocks noChangeShapeType="1"/>
              </p:cNvCxnSpPr>
              <p:nvPr/>
            </p:nvCxnSpPr>
            <p:spPr bwMode="auto">
              <a:xfrm>
                <a:off x="179512" y="3186448"/>
                <a:ext cx="713661" cy="1762"/>
              </a:xfrm>
              <a:prstGeom prst="straightConnector1">
                <a:avLst/>
              </a:prstGeom>
              <a:noFill/>
              <a:ln w="9360">
                <a:solidFill>
                  <a:srgbClr val="4A7EBB"/>
                </a:solidFill>
                <a:miter lim="800000"/>
                <a:headEnd/>
                <a:tailEnd type="triangle" w="med" len="med"/>
              </a:ln>
            </p:spPr>
          </p:cxnSp>
          <p:sp>
            <p:nvSpPr>
              <p:cNvPr id="47" name="Text Box 13"/>
              <p:cNvSpPr txBox="1">
                <a:spLocks noChangeArrowheads="1"/>
              </p:cNvSpPr>
              <p:nvPr/>
            </p:nvSpPr>
            <p:spPr bwMode="auto">
              <a:xfrm>
                <a:off x="578344" y="769460"/>
                <a:ext cx="1833416" cy="50467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buClr>
                    <a:srgbClr val="3366FF"/>
                  </a:buCl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altLang="ja-JP" sz="1200" dirty="0">
                    <a:solidFill>
                      <a:srgbClr val="3366FF"/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WIMP wind</a:t>
                </a:r>
              </a:p>
            </p:txBody>
          </p:sp>
          <p:sp>
            <p:nvSpPr>
              <p:cNvPr id="48" name="Text Box 14"/>
              <p:cNvSpPr txBox="1">
                <a:spLocks noChangeArrowheads="1"/>
              </p:cNvSpPr>
              <p:nvPr/>
            </p:nvSpPr>
            <p:spPr bwMode="auto">
              <a:xfrm>
                <a:off x="-54979" y="2304858"/>
                <a:ext cx="1719019" cy="83849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buClr>
                    <a:srgbClr val="3366FF"/>
                  </a:buCl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altLang="ja-JP" sz="1200" dirty="0">
                    <a:solidFill>
                      <a:srgbClr val="3366FF"/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WIMP wind</a:t>
                </a:r>
              </a:p>
            </p:txBody>
          </p:sp>
          <p:cxnSp>
            <p:nvCxnSpPr>
              <p:cNvPr id="49" name="曲線コネクタ 55"/>
              <p:cNvCxnSpPr>
                <a:cxnSpLocks/>
              </p:cNvCxnSpPr>
              <p:nvPr/>
            </p:nvCxnSpPr>
            <p:spPr>
              <a:xfrm rot="8040000" flipH="1">
                <a:off x="1191436" y="2863810"/>
                <a:ext cx="530778" cy="235899"/>
              </a:xfrm>
              <a:prstGeom prst="curvedConnector3">
                <a:avLst>
                  <a:gd name="adj1" fmla="val 163583"/>
                </a:avLst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AutoShape 6"/>
              <p:cNvSpPr>
                <a:spLocks noChangeArrowheads="1"/>
              </p:cNvSpPr>
              <p:nvPr/>
            </p:nvSpPr>
            <p:spPr bwMode="auto">
              <a:xfrm>
                <a:off x="1131060" y="2789952"/>
                <a:ext cx="634365" cy="317182"/>
              </a:xfrm>
              <a:prstGeom prst="cube">
                <a:avLst>
                  <a:gd name="adj" fmla="val 25000"/>
                </a:avLst>
              </a:prstGeom>
              <a:solidFill>
                <a:srgbClr val="66FF33"/>
              </a:solidFill>
              <a:ln w="2556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19334" dir="1510411" algn="ctr" rotWithShape="0">
                  <a:srgbClr val="000000">
                    <a:alpha val="55"/>
                  </a:srgbClr>
                </a:out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4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  <p:cxnSp>
            <p:nvCxnSpPr>
              <p:cNvPr id="51" name="曲線コネクタ 57"/>
              <p:cNvCxnSpPr>
                <a:cxnSpLocks noChangeAspect="1"/>
              </p:cNvCxnSpPr>
              <p:nvPr/>
            </p:nvCxnSpPr>
            <p:spPr>
              <a:xfrm rot="8280000" flipH="1">
                <a:off x="2877136" y="2081151"/>
                <a:ext cx="1219447" cy="812957"/>
              </a:xfrm>
              <a:prstGeom prst="curvedConnector3">
                <a:avLst>
                  <a:gd name="adj1" fmla="val 153528"/>
                </a:avLst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曲線コネクタ 58"/>
              <p:cNvCxnSpPr>
                <a:cxnSpLocks/>
              </p:cNvCxnSpPr>
              <p:nvPr/>
            </p:nvCxnSpPr>
            <p:spPr>
              <a:xfrm rot="8040000" flipH="1">
                <a:off x="2343563" y="1428406"/>
                <a:ext cx="530778" cy="235899"/>
              </a:xfrm>
              <a:prstGeom prst="curvedConnector3">
                <a:avLst>
                  <a:gd name="adj1" fmla="val 163583"/>
                </a:avLst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3" name="AutoShape 5"/>
              <p:cNvSpPr>
                <a:spLocks noChangeArrowheads="1"/>
              </p:cNvSpPr>
              <p:nvPr/>
            </p:nvSpPr>
            <p:spPr bwMode="auto">
              <a:xfrm>
                <a:off x="2320495" y="1299194"/>
                <a:ext cx="634365" cy="317182"/>
              </a:xfrm>
              <a:prstGeom prst="cube">
                <a:avLst>
                  <a:gd name="adj" fmla="val 25000"/>
                </a:avLst>
              </a:prstGeom>
              <a:solidFill>
                <a:srgbClr val="66FF33"/>
              </a:solidFill>
              <a:ln w="2556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19334" dir="1510411" algn="ctr" rotWithShape="0">
                  <a:srgbClr val="000000">
                    <a:alpha val="55"/>
                  </a:srgbClr>
                </a:outerShdw>
              </a:effec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400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grpSp>
          <p:nvGrpSpPr>
            <p:cNvPr id="54" name="グループ化 40"/>
            <p:cNvGrpSpPr/>
            <p:nvPr/>
          </p:nvGrpSpPr>
          <p:grpSpPr>
            <a:xfrm flipV="1">
              <a:off x="5179131" y="5059491"/>
              <a:ext cx="458451" cy="286520"/>
              <a:chOff x="7596376" y="2276832"/>
              <a:chExt cx="576024" cy="360000"/>
            </a:xfrm>
          </p:grpSpPr>
          <p:cxnSp>
            <p:nvCxnSpPr>
              <p:cNvPr id="55" name="直線コネクタ 61"/>
              <p:cNvCxnSpPr/>
              <p:nvPr/>
            </p:nvCxnSpPr>
            <p:spPr>
              <a:xfrm>
                <a:off x="7668344" y="2492896"/>
                <a:ext cx="50405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円弧 62"/>
              <p:cNvSpPr/>
              <p:nvPr/>
            </p:nvSpPr>
            <p:spPr>
              <a:xfrm>
                <a:off x="7596376" y="2276832"/>
                <a:ext cx="360000" cy="360000"/>
              </a:xfrm>
              <a:prstGeom prst="arc">
                <a:avLst>
                  <a:gd name="adj1" fmla="val 18030919"/>
                  <a:gd name="adj2" fmla="val 451005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 dirty="0"/>
              </a:p>
            </p:txBody>
          </p:sp>
        </p:grpSp>
        <p:sp>
          <p:nvSpPr>
            <p:cNvPr id="57" name="円/楕円 63"/>
            <p:cNvSpPr/>
            <p:nvPr/>
          </p:nvSpPr>
          <p:spPr>
            <a:xfrm rot="1505904">
              <a:off x="4917290" y="5019987"/>
              <a:ext cx="1031587" cy="533636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/>
            </a:p>
          </p:txBody>
        </p:sp>
        <p:sp>
          <p:nvSpPr>
            <p:cNvPr id="58" name="正方形/長方形 66"/>
            <p:cNvSpPr/>
            <p:nvPr/>
          </p:nvSpPr>
          <p:spPr>
            <a:xfrm>
              <a:off x="4518248" y="3635733"/>
              <a:ext cx="2273178" cy="442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sz="1400" dirty="0" smtClean="0"/>
                <a:t>Nuclear emulsion</a:t>
              </a:r>
              <a:endParaRPr lang="ja-JP" altLang="en-US" sz="1400" dirty="0"/>
            </a:p>
          </p:txBody>
        </p:sp>
      </p:grpSp>
      <p:grpSp>
        <p:nvGrpSpPr>
          <p:cNvPr id="68" name="グループ化 48"/>
          <p:cNvGrpSpPr>
            <a:grpSpLocks noChangeAspect="1"/>
          </p:cNvGrpSpPr>
          <p:nvPr/>
        </p:nvGrpSpPr>
        <p:grpSpPr>
          <a:xfrm>
            <a:off x="179512" y="2780928"/>
            <a:ext cx="4717032" cy="2522007"/>
            <a:chOff x="395538" y="887381"/>
            <a:chExt cx="7597354" cy="4061999"/>
          </a:xfrm>
        </p:grpSpPr>
        <p:grpSp>
          <p:nvGrpSpPr>
            <p:cNvPr id="69" name="グループ化 45"/>
            <p:cNvGrpSpPr/>
            <p:nvPr/>
          </p:nvGrpSpPr>
          <p:grpSpPr>
            <a:xfrm>
              <a:off x="1323729" y="1251149"/>
              <a:ext cx="6669162" cy="1810115"/>
              <a:chOff x="1008649" y="1557297"/>
              <a:chExt cx="6669162" cy="1810115"/>
            </a:xfrm>
          </p:grpSpPr>
          <p:pic>
            <p:nvPicPr>
              <p:cNvPr id="91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3124" t="33896" r="37410" b="40678"/>
              <a:stretch>
                <a:fillRect/>
              </a:stretch>
            </p:blipFill>
            <p:spPr bwMode="auto">
              <a:xfrm rot="5400000">
                <a:off x="6052583" y="1837572"/>
                <a:ext cx="1487673" cy="1303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34392" t="43135" r="32265" b="28397"/>
              <a:stretch>
                <a:fillRect/>
              </a:stretch>
            </p:blipFill>
            <p:spPr bwMode="auto">
              <a:xfrm rot="5400000">
                <a:off x="4414941" y="1788486"/>
                <a:ext cx="1467247" cy="1380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3" name="Picture 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37579" t="28197" r="34001" b="46428"/>
              <a:stretch>
                <a:fillRect/>
              </a:stretch>
            </p:blipFill>
            <p:spPr bwMode="auto">
              <a:xfrm rot="5400000">
                <a:off x="2882014" y="1866233"/>
                <a:ext cx="1467247" cy="1225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4" name="Picture 10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40326" t="33046" r="36015" b="43523"/>
              <a:stretch>
                <a:fillRect/>
              </a:stretch>
            </p:blipFill>
            <p:spPr bwMode="auto">
              <a:xfrm rot="5400000">
                <a:off x="1272187" y="1789332"/>
                <a:ext cx="1467247" cy="1379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5" name="正方形/長方形 26"/>
              <p:cNvSpPr/>
              <p:nvPr/>
            </p:nvSpPr>
            <p:spPr bwMode="auto">
              <a:xfrm rot="5400000">
                <a:off x="3438172" y="-872226"/>
                <a:ext cx="1810115" cy="666916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70" name="テキスト ボックス 29"/>
            <p:cNvSpPr txBox="1">
              <a:spLocks noChangeArrowheads="1"/>
            </p:cNvSpPr>
            <p:nvPr/>
          </p:nvSpPr>
          <p:spPr bwMode="auto">
            <a:xfrm rot="16200000">
              <a:off x="696748" y="586171"/>
              <a:ext cx="658229" cy="126065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eaVert" wrap="square">
              <a:spAutoFit/>
            </a:bodyPr>
            <a:lstStyle/>
            <a:p>
              <a:pPr algn="ctr"/>
              <a:r>
                <a:rPr lang="en-US" altLang="ja-JP" dirty="0" smtClean="0">
                  <a:solidFill>
                    <a:schemeClr val="tx1"/>
                  </a:solidFill>
                </a:rPr>
                <a:t>Optical</a:t>
              </a:r>
              <a:endParaRPr lang="ja-JP" altLang="en-US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71" name="グループ化 46"/>
            <p:cNvGrpSpPr/>
            <p:nvPr/>
          </p:nvGrpSpPr>
          <p:grpSpPr>
            <a:xfrm>
              <a:off x="1323730" y="3284985"/>
              <a:ext cx="6669162" cy="1664395"/>
              <a:chOff x="1008648" y="4061891"/>
              <a:chExt cx="6669162" cy="1664395"/>
            </a:xfrm>
          </p:grpSpPr>
          <p:pic>
            <p:nvPicPr>
              <p:cNvPr id="78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lum bright="10000" contrast="65000"/>
              </a:blip>
              <a:srcRect l="32722" t="31274" r="27950" b="31239"/>
              <a:stretch>
                <a:fillRect/>
              </a:stretch>
            </p:blipFill>
            <p:spPr bwMode="auto">
              <a:xfrm rot="5400000">
                <a:off x="6140243" y="4298020"/>
                <a:ext cx="1312353" cy="1303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" name="Picture 5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10000" contrast="75000"/>
              </a:blip>
              <a:srcRect l="24409" t="29411" r="32875" b="29411"/>
              <a:stretch>
                <a:fillRect/>
              </a:stretch>
            </p:blipFill>
            <p:spPr bwMode="auto">
              <a:xfrm rot="5400000">
                <a:off x="4531262" y="4221424"/>
                <a:ext cx="1312352" cy="1303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7"/>
              <p:cNvPicPr>
                <a:picLocks noChangeAspect="1" noChangeArrowheads="1"/>
              </p:cNvPicPr>
              <p:nvPr/>
            </p:nvPicPr>
            <p:blipFill>
              <a:blip r:embed="rId10" cstate="print">
                <a:lum bright="10000" contrast="67000"/>
              </a:blip>
              <a:srcRect l="29054" t="29411" r="32529" b="33987"/>
              <a:stretch>
                <a:fillRect/>
              </a:stretch>
            </p:blipFill>
            <p:spPr bwMode="auto">
              <a:xfrm rot="5400000">
                <a:off x="2959462" y="4260297"/>
                <a:ext cx="1312352" cy="1225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" name="Picture 11"/>
              <p:cNvPicPr>
                <a:picLocks noChangeAspect="1" noChangeArrowheads="1"/>
              </p:cNvPicPr>
              <p:nvPr/>
            </p:nvPicPr>
            <p:blipFill>
              <a:blip r:embed="rId11" cstate="print">
                <a:lum bright="14000" contrast="65000"/>
              </a:blip>
              <a:srcRect l="19215" t="22511" r="22440" b="23689"/>
              <a:stretch>
                <a:fillRect/>
              </a:stretch>
            </p:blipFill>
            <p:spPr bwMode="auto">
              <a:xfrm rot="5400000">
                <a:off x="1349364" y="4259722"/>
                <a:ext cx="1388949" cy="1303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" name="テキスト ボックス 22"/>
              <p:cNvSpPr txBox="1">
                <a:spLocks noChangeArrowheads="1"/>
              </p:cNvSpPr>
              <p:nvPr/>
            </p:nvSpPr>
            <p:spPr bwMode="auto">
              <a:xfrm>
                <a:off x="3196869" y="5131317"/>
                <a:ext cx="849369" cy="3679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200" b="1" dirty="0">
                    <a:solidFill>
                      <a:schemeClr val="accent6"/>
                    </a:solidFill>
                  </a:rPr>
                  <a:t>330nm</a:t>
                </a:r>
                <a:endParaRPr lang="ja-JP" altLang="en-US" sz="1200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83" name="テキスト ボックス 26"/>
              <p:cNvSpPr txBox="1">
                <a:spLocks noChangeArrowheads="1"/>
              </p:cNvSpPr>
              <p:nvPr/>
            </p:nvSpPr>
            <p:spPr bwMode="auto">
              <a:xfrm>
                <a:off x="5082053" y="4364481"/>
                <a:ext cx="849369" cy="3679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200" b="1" dirty="0">
                    <a:solidFill>
                      <a:schemeClr val="accent6"/>
                    </a:solidFill>
                  </a:rPr>
                  <a:t>236nm</a:t>
                </a:r>
                <a:endParaRPr lang="ja-JP" altLang="en-US" sz="1200" b="1" dirty="0">
                  <a:solidFill>
                    <a:schemeClr val="accent6"/>
                  </a:solidFill>
                </a:endParaRPr>
              </a:p>
            </p:txBody>
          </p:sp>
          <p:cxnSp>
            <p:nvCxnSpPr>
              <p:cNvPr id="84" name="直線コネクタ 19"/>
              <p:cNvCxnSpPr/>
              <p:nvPr/>
            </p:nvCxnSpPr>
            <p:spPr bwMode="auto">
              <a:xfrm rot="5400000" flipV="1">
                <a:off x="6438165" y="4796331"/>
                <a:ext cx="309790" cy="229854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テキスト ボックス 26"/>
              <p:cNvSpPr txBox="1">
                <a:spLocks noChangeArrowheads="1"/>
              </p:cNvSpPr>
              <p:nvPr/>
            </p:nvSpPr>
            <p:spPr bwMode="auto">
              <a:xfrm>
                <a:off x="6145548" y="5042823"/>
                <a:ext cx="849369" cy="3679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200" b="1" dirty="0">
                    <a:solidFill>
                      <a:schemeClr val="accent6"/>
                    </a:solidFill>
                  </a:rPr>
                  <a:t>486nm</a:t>
                </a:r>
                <a:endParaRPr lang="ja-JP" altLang="en-US" sz="1200" b="1" dirty="0">
                  <a:solidFill>
                    <a:schemeClr val="accent6"/>
                  </a:solidFill>
                </a:endParaRPr>
              </a:p>
            </p:txBody>
          </p:sp>
          <p:cxnSp>
            <p:nvCxnSpPr>
              <p:cNvPr id="86" name="直線コネクタ 22"/>
              <p:cNvCxnSpPr/>
              <p:nvPr/>
            </p:nvCxnSpPr>
            <p:spPr bwMode="auto">
              <a:xfrm rot="10800000">
                <a:off x="1830183" y="5234109"/>
                <a:ext cx="459709" cy="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テキスト ボックス 22"/>
              <p:cNvSpPr txBox="1">
                <a:spLocks noChangeArrowheads="1"/>
              </p:cNvSpPr>
              <p:nvPr/>
            </p:nvSpPr>
            <p:spPr bwMode="auto">
              <a:xfrm>
                <a:off x="1638897" y="5234109"/>
                <a:ext cx="849369" cy="3679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200" b="1" dirty="0">
                    <a:solidFill>
                      <a:schemeClr val="accent6"/>
                    </a:solidFill>
                  </a:rPr>
                  <a:t>600nm</a:t>
                </a:r>
                <a:endParaRPr lang="ja-JP" altLang="en-US" sz="1200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88" name="正方形/長方形 27"/>
              <p:cNvSpPr/>
              <p:nvPr/>
            </p:nvSpPr>
            <p:spPr bwMode="auto">
              <a:xfrm rot="5400000">
                <a:off x="3511031" y="1559508"/>
                <a:ext cx="1664395" cy="6669162"/>
              </a:xfrm>
              <a:prstGeom prst="rect">
                <a:avLst/>
              </a:prstGeom>
              <a:noFill/>
              <a:ln w="285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schemeClr val="accent6"/>
                  </a:solidFill>
                </a:endParaRPr>
              </a:p>
            </p:txBody>
          </p:sp>
          <p:cxnSp>
            <p:nvCxnSpPr>
              <p:cNvPr id="89" name="直線コネクタ 18"/>
              <p:cNvCxnSpPr/>
              <p:nvPr/>
            </p:nvCxnSpPr>
            <p:spPr bwMode="auto">
              <a:xfrm rot="10800000">
                <a:off x="3532782" y="5138466"/>
                <a:ext cx="305909" cy="0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コネクタ 23"/>
              <p:cNvCxnSpPr/>
              <p:nvPr/>
            </p:nvCxnSpPr>
            <p:spPr bwMode="auto">
              <a:xfrm rot="16200000" flipV="1">
                <a:off x="5253507" y="4795784"/>
                <a:ext cx="154894" cy="76056"/>
              </a:xfrm>
              <a:prstGeom prst="line">
                <a:avLst/>
              </a:prstGeom>
              <a:ln w="2857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テキスト ボックス 30"/>
            <p:cNvSpPr txBox="1">
              <a:spLocks noChangeArrowheads="1"/>
            </p:cNvSpPr>
            <p:nvPr/>
          </p:nvSpPr>
          <p:spPr bwMode="auto">
            <a:xfrm rot="16200000">
              <a:off x="682686" y="2714457"/>
              <a:ext cx="614346" cy="11886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eaVert" wrap="square">
              <a:spAutoFit/>
            </a:bodyPr>
            <a:lstStyle/>
            <a:p>
              <a:pPr algn="ctr"/>
              <a:r>
                <a:rPr lang="en-US" altLang="ja-JP" sz="1600" b="1" dirty="0" smtClean="0">
                  <a:solidFill>
                    <a:schemeClr val="tx1"/>
                  </a:solidFill>
                </a:rPr>
                <a:t>X-ray</a:t>
              </a:r>
              <a:endParaRPr lang="ja-JP" altLang="en-US" sz="1600" b="1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73" name="グループ化 47"/>
            <p:cNvGrpSpPr/>
            <p:nvPr/>
          </p:nvGrpSpPr>
          <p:grpSpPr>
            <a:xfrm>
              <a:off x="2160243" y="2852936"/>
              <a:ext cx="5136236" cy="694475"/>
              <a:chOff x="2172068" y="3212976"/>
              <a:chExt cx="5136236" cy="694475"/>
            </a:xfrm>
          </p:grpSpPr>
          <p:sp>
            <p:nvSpPr>
              <p:cNvPr id="74" name="左右矢印 31"/>
              <p:cNvSpPr/>
              <p:nvPr/>
            </p:nvSpPr>
            <p:spPr bwMode="auto">
              <a:xfrm rot="5400000">
                <a:off x="6769239" y="3368386"/>
                <a:ext cx="694475" cy="383655"/>
              </a:xfrm>
              <a:prstGeom prst="leftRightArrow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75" name="左右矢印 32"/>
              <p:cNvSpPr/>
              <p:nvPr/>
            </p:nvSpPr>
            <p:spPr bwMode="auto">
              <a:xfrm rot="5400000">
                <a:off x="5160256" y="3368386"/>
                <a:ext cx="694475" cy="383655"/>
              </a:xfrm>
              <a:prstGeom prst="leftRightArrow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76" name="左右矢印 33"/>
              <p:cNvSpPr/>
              <p:nvPr/>
            </p:nvSpPr>
            <p:spPr bwMode="auto">
              <a:xfrm rot="5400000">
                <a:off x="3549584" y="3368387"/>
                <a:ext cx="694475" cy="383654"/>
              </a:xfrm>
              <a:prstGeom prst="leftRightArrow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77" name="左右矢印 34"/>
              <p:cNvSpPr/>
              <p:nvPr/>
            </p:nvSpPr>
            <p:spPr bwMode="auto">
              <a:xfrm rot="5400000">
                <a:off x="2016658" y="3368386"/>
                <a:ext cx="694475" cy="383655"/>
              </a:xfrm>
              <a:prstGeom prst="leftRightArrow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</p:grpSp>
      <p:sp>
        <p:nvSpPr>
          <p:cNvPr id="97" name="TextBox 96"/>
          <p:cNvSpPr txBox="1"/>
          <p:nvPr/>
        </p:nvSpPr>
        <p:spPr>
          <a:xfrm>
            <a:off x="1043608" y="270892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Heavy nuclei recoils by 14MeV neutron</a:t>
            </a:r>
            <a:endParaRPr kumimoji="1" lang="ja-JP" altLang="en-US"/>
          </a:p>
        </p:txBody>
      </p:sp>
      <p:grpSp>
        <p:nvGrpSpPr>
          <p:cNvPr id="99" name="グループ化 33"/>
          <p:cNvGrpSpPr/>
          <p:nvPr/>
        </p:nvGrpSpPr>
        <p:grpSpPr>
          <a:xfrm>
            <a:off x="7129673" y="712441"/>
            <a:ext cx="2014327" cy="2017939"/>
            <a:chOff x="6224147" y="4464050"/>
            <a:chExt cx="2014326" cy="2017939"/>
          </a:xfrm>
        </p:grpSpPr>
        <p:pic>
          <p:nvPicPr>
            <p:cNvPr id="100" name="Picture 4"/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6224147" y="4464050"/>
              <a:ext cx="1965932" cy="2017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" name="テキスト ボックス 11"/>
            <p:cNvSpPr txBox="1">
              <a:spLocks noChangeArrowheads="1"/>
            </p:cNvSpPr>
            <p:nvPr/>
          </p:nvSpPr>
          <p:spPr bwMode="auto">
            <a:xfrm>
              <a:off x="6462792" y="4464050"/>
              <a:ext cx="177568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 dirty="0">
                  <a:solidFill>
                    <a:schemeClr val="bg1"/>
                  </a:solidFill>
                  <a:latin typeface="+mj-lt"/>
                  <a:ea typeface="+mj-ea"/>
                  <a:cs typeface="メイリオ" pitchFamily="50" charset="-128"/>
                </a:rPr>
                <a:t>200nm crystal</a:t>
              </a:r>
              <a:endParaRPr lang="ja-JP" altLang="en-US" b="1" dirty="0">
                <a:solidFill>
                  <a:schemeClr val="bg1"/>
                </a:solidFill>
                <a:latin typeface="+mj-lt"/>
                <a:ea typeface="+mj-ea"/>
                <a:cs typeface="メイリオ" pitchFamily="50" charset="-128"/>
              </a:endParaRPr>
            </a:p>
          </p:txBody>
        </p:sp>
      </p:grpSp>
      <p:grpSp>
        <p:nvGrpSpPr>
          <p:cNvPr id="102" name="グループ化 30"/>
          <p:cNvGrpSpPr/>
          <p:nvPr/>
        </p:nvGrpSpPr>
        <p:grpSpPr>
          <a:xfrm>
            <a:off x="5081857" y="712441"/>
            <a:ext cx="2010423" cy="2287692"/>
            <a:chOff x="972145" y="4464050"/>
            <a:chExt cx="2010423" cy="2287691"/>
          </a:xfrm>
        </p:grpSpPr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>
              <a:off x="1023938" y="4464050"/>
              <a:ext cx="1958630" cy="2017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" name="テキスト ボックス 8"/>
            <p:cNvSpPr txBox="1">
              <a:spLocks noChangeArrowheads="1"/>
            </p:cNvSpPr>
            <p:nvPr/>
          </p:nvSpPr>
          <p:spPr bwMode="auto">
            <a:xfrm>
              <a:off x="1277606" y="4464050"/>
              <a:ext cx="15596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b="1" dirty="0">
                  <a:solidFill>
                    <a:schemeClr val="bg1"/>
                  </a:solidFill>
                  <a:latin typeface="+mj-lt"/>
                  <a:ea typeface="+mj-ea"/>
                  <a:cs typeface="メイリオ" pitchFamily="50" charset="-128"/>
                </a:rPr>
                <a:t>35nm crystal</a:t>
              </a:r>
              <a:endParaRPr lang="ja-JP" altLang="en-US" b="1" dirty="0">
                <a:solidFill>
                  <a:schemeClr val="bg1"/>
                </a:solidFill>
                <a:latin typeface="+mj-lt"/>
                <a:ea typeface="+mj-ea"/>
                <a:cs typeface="メイリオ" pitchFamily="50" charset="-128"/>
              </a:endParaRPr>
            </a:p>
          </p:txBody>
        </p:sp>
        <p:sp>
          <p:nvSpPr>
            <p:cNvPr id="105" name="正方形/長方形 22"/>
            <p:cNvSpPr/>
            <p:nvPr/>
          </p:nvSpPr>
          <p:spPr>
            <a:xfrm>
              <a:off x="1037064" y="4510201"/>
              <a:ext cx="1944216" cy="194411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latin typeface="+mj-lt"/>
                <a:ea typeface="+mj-ea"/>
                <a:cs typeface="メイリオ" pitchFamily="50" charset="-128"/>
              </a:endParaRPr>
            </a:p>
          </p:txBody>
        </p:sp>
        <p:sp>
          <p:nvSpPr>
            <p:cNvPr id="106" name="テキスト ボックス 22"/>
            <p:cNvSpPr txBox="1">
              <a:spLocks noChangeArrowheads="1"/>
            </p:cNvSpPr>
            <p:nvPr/>
          </p:nvSpPr>
          <p:spPr bwMode="auto">
            <a:xfrm>
              <a:off x="972145" y="6382409"/>
              <a:ext cx="200913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>
                  <a:solidFill>
                    <a:srgbClr val="FF0000"/>
                  </a:solidFill>
                  <a:latin typeface="+mj-lt"/>
                  <a:ea typeface="+mj-ea"/>
                  <a:cs typeface="メイリオ" pitchFamily="50" charset="-128"/>
                </a:rPr>
                <a:t>For dark </a:t>
              </a:r>
              <a:r>
                <a:rPr lang="en-US" altLang="ja-JP" dirty="0" smtClean="0">
                  <a:solidFill>
                    <a:srgbClr val="FF0000"/>
                  </a:solidFill>
                  <a:latin typeface="+mj-lt"/>
                  <a:ea typeface="+mj-ea"/>
                  <a:cs typeface="メイリオ" pitchFamily="50" charset="-128"/>
                </a:rPr>
                <a:t>matter</a:t>
              </a:r>
              <a:endParaRPr lang="ja-JP" altLang="en-US" dirty="0">
                <a:solidFill>
                  <a:srgbClr val="FF0000"/>
                </a:solidFill>
                <a:latin typeface="+mj-lt"/>
                <a:ea typeface="+mj-ea"/>
                <a:cs typeface="メイリオ" pitchFamily="50" charset="-128"/>
              </a:endParaRPr>
            </a:p>
          </p:txBody>
        </p:sp>
      </p:grpSp>
      <p:grpSp>
        <p:nvGrpSpPr>
          <p:cNvPr id="107" name="グループ化 35"/>
          <p:cNvGrpSpPr/>
          <p:nvPr/>
        </p:nvGrpSpPr>
        <p:grpSpPr>
          <a:xfrm>
            <a:off x="7452320" y="2656657"/>
            <a:ext cx="1395412" cy="369332"/>
            <a:chOff x="3896668" y="6381328"/>
            <a:chExt cx="1395412" cy="369332"/>
          </a:xfrm>
        </p:grpSpPr>
        <p:sp>
          <p:nvSpPr>
            <p:cNvPr id="108" name="テキスト ボックス 18"/>
            <p:cNvSpPr txBox="1">
              <a:spLocks noChangeArrowheads="1"/>
            </p:cNvSpPr>
            <p:nvPr/>
          </p:nvSpPr>
          <p:spPr bwMode="auto">
            <a:xfrm>
              <a:off x="3896668" y="6381328"/>
              <a:ext cx="13954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メイリオ" pitchFamily="50" charset="-128"/>
                </a:rPr>
                <a:t>500nm</a:t>
              </a:r>
              <a:endPara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メイリオ" pitchFamily="50" charset="-128"/>
              </a:endParaRPr>
            </a:p>
          </p:txBody>
        </p:sp>
        <p:cxnSp>
          <p:nvCxnSpPr>
            <p:cNvPr id="109" name="直線コネクタ 15"/>
            <p:cNvCxnSpPr/>
            <p:nvPr/>
          </p:nvCxnSpPr>
          <p:spPr bwMode="auto">
            <a:xfrm>
              <a:off x="3954016" y="6732588"/>
              <a:ext cx="76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TextBox 109"/>
          <p:cNvSpPr txBox="1"/>
          <p:nvPr/>
        </p:nvSpPr>
        <p:spPr>
          <a:xfrm>
            <a:off x="5292080" y="404664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Fine grain crystals produced in Nagoya University</a:t>
            </a:r>
            <a:endParaRPr kumimoji="1" lang="ja-JP" altLang="en-US" sz="1400"/>
          </a:p>
        </p:txBody>
      </p:sp>
      <p:grpSp>
        <p:nvGrpSpPr>
          <p:cNvPr id="111" name="グループ化 19"/>
          <p:cNvGrpSpPr>
            <a:grpSpLocks noChangeAspect="1"/>
          </p:cNvGrpSpPr>
          <p:nvPr/>
        </p:nvGrpSpPr>
        <p:grpSpPr>
          <a:xfrm>
            <a:off x="5364088" y="3068960"/>
            <a:ext cx="3043452" cy="1584176"/>
            <a:chOff x="4954199" y="1894485"/>
            <a:chExt cx="2786153" cy="1450247"/>
          </a:xfrm>
        </p:grpSpPr>
        <p:pic>
          <p:nvPicPr>
            <p:cNvPr id="112" name="Picture 8"/>
            <p:cNvPicPr>
              <a:picLocks noChangeAspect="1" noChangeArrowheads="1"/>
            </p:cNvPicPr>
            <p:nvPr/>
          </p:nvPicPr>
          <p:blipFill>
            <a:blip r:embed="rId14" cstate="print"/>
            <a:srcRect l="16589" t="-1" r="37189" b="39531"/>
            <a:stretch>
              <a:fillRect/>
            </a:stretch>
          </p:blipFill>
          <p:spPr bwMode="auto">
            <a:xfrm>
              <a:off x="5321472" y="1894485"/>
              <a:ext cx="1845769" cy="1450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" name="Line 32"/>
            <p:cNvSpPr>
              <a:spLocks noChangeShapeType="1"/>
            </p:cNvSpPr>
            <p:nvPr/>
          </p:nvSpPr>
          <p:spPr bwMode="auto">
            <a:xfrm>
              <a:off x="6133613" y="2564743"/>
              <a:ext cx="0" cy="36388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" name="Text Box 33"/>
            <p:cNvSpPr txBox="1">
              <a:spLocks noChangeArrowheads="1"/>
            </p:cNvSpPr>
            <p:nvPr/>
          </p:nvSpPr>
          <p:spPr bwMode="auto">
            <a:xfrm>
              <a:off x="5427656" y="2509278"/>
              <a:ext cx="1555010" cy="437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1600" b="1" dirty="0">
                  <a:solidFill>
                    <a:schemeClr val="bg1"/>
                  </a:solidFill>
                </a:rPr>
                <a:t>200</a:t>
              </a:r>
              <a:r>
                <a:rPr lang="en-US" altLang="ja-JP" sz="1600" b="1" dirty="0">
                  <a:solidFill>
                    <a:schemeClr val="bg1"/>
                  </a:solidFill>
                </a:rPr>
                <a:t>nm</a:t>
              </a:r>
            </a:p>
          </p:txBody>
        </p:sp>
        <p:sp>
          <p:nvSpPr>
            <p:cNvPr id="115" name="Text Box 34"/>
            <p:cNvSpPr txBox="1">
              <a:spLocks noChangeArrowheads="1"/>
            </p:cNvSpPr>
            <p:nvPr/>
          </p:nvSpPr>
          <p:spPr bwMode="auto">
            <a:xfrm>
              <a:off x="4954199" y="1894485"/>
              <a:ext cx="278615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600" b="1" dirty="0"/>
                <a:t>            </a:t>
              </a:r>
              <a:r>
                <a:rPr lang="en-US" altLang="ja-JP" sz="1600" b="1" dirty="0">
                  <a:solidFill>
                    <a:schemeClr val="bg1"/>
                  </a:solidFill>
                </a:rPr>
                <a:t>Kr 200keV </a:t>
              </a:r>
            </a:p>
          </p:txBody>
        </p:sp>
      </p:grpSp>
      <p:sp>
        <p:nvSpPr>
          <p:cNvPr id="116" name="Rectangle 115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216000" algn="ctr"/>
            <a:r>
              <a:rPr lang="en-US" altLang="ja-JP" dirty="0" smtClean="0">
                <a:solidFill>
                  <a:schemeClr val="bg1"/>
                </a:solidFill>
              </a:rPr>
              <a:t>DM collaboration is starting.</a:t>
            </a:r>
          </a:p>
          <a:p>
            <a:pPr indent="-216000" algn="ctr"/>
            <a:r>
              <a:rPr lang="en-US" altLang="ja-JP" dirty="0" smtClean="0">
                <a:solidFill>
                  <a:schemeClr val="bg1"/>
                </a:solidFill>
              </a:rPr>
              <a:t>1g scale test run at LNGS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948264" y="0"/>
            <a:ext cx="219573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T. Asada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Development of fast neutron and proton detector </a:t>
            </a:r>
            <a:br>
              <a:rPr lang="en-US" altLang="ja-JP" sz="2800" dirty="0" smtClean="0"/>
            </a:br>
            <a:r>
              <a:rPr lang="en-US" altLang="ja-JP" sz="2800" dirty="0" smtClean="0"/>
              <a:t>in high gamma ray fields</a:t>
            </a:r>
            <a:endParaRPr kumimoji="1" lang="ja-JP" altLang="en-US" sz="2800"/>
          </a:p>
        </p:txBody>
      </p:sp>
      <p:sp>
        <p:nvSpPr>
          <p:cNvPr id="3" name="Rectangle 2"/>
          <p:cNvSpPr/>
          <p:nvPr/>
        </p:nvSpPr>
        <p:spPr>
          <a:xfrm>
            <a:off x="6948264" y="0"/>
            <a:ext cx="219573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K. Morishima</a:t>
            </a:r>
            <a:endParaRPr kumimoji="1" lang="ja-JP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268760"/>
            <a:ext cx="5053985" cy="4019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36195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5156135"/>
            <a:ext cx="3024336" cy="170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635896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smtClean="0"/>
              <a:t>Fast Neutron Imaging for non-</a:t>
            </a:r>
            <a:r>
              <a:rPr lang="en-US" altLang="ja-JP" dirty="0" smtClean="0"/>
              <a:t>-‐</a:t>
            </a:r>
            <a:r>
              <a:rPr lang="en-US" altLang="ja-JP" dirty="0" smtClean="0"/>
              <a:t>destructive Inspec7on of large-</a:t>
            </a:r>
            <a:r>
              <a:rPr lang="en-US" altLang="ja-JP" dirty="0" smtClean="0"/>
              <a:t>-‐</a:t>
            </a:r>
            <a:r>
              <a:rPr lang="en-US" altLang="ja-JP" dirty="0" smtClean="0"/>
              <a:t>scale concrete </a:t>
            </a:r>
            <a:r>
              <a:rPr lang="en-US" altLang="ja-JP" dirty="0" err="1" smtClean="0"/>
              <a:t>fstructure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084168" cy="980728"/>
          </a:xfrm>
        </p:spPr>
        <p:txBody>
          <a:bodyPr>
            <a:noAutofit/>
          </a:bodyPr>
          <a:lstStyle/>
          <a:p>
            <a:r>
              <a:rPr lang="en-US" altLang="ja-JP" sz="2800" b="1" dirty="0" smtClean="0"/>
              <a:t>Automated analysis of nuclear emulsions using new tracking technique</a:t>
            </a:r>
            <a:endParaRPr lang="en-US" altLang="ja-JP" sz="24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3" name="Picture 4" descr="StageGP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20660"/>
            <a:ext cx="5796136" cy="424485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876256" y="0"/>
            <a:ext cx="2267744" cy="404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T. Fukuda</a:t>
            </a:r>
            <a:endParaRPr kumimoji="1" lang="ja-JP" altLang="en-US"/>
          </a:p>
        </p:txBody>
      </p:sp>
      <p:sp>
        <p:nvSpPr>
          <p:cNvPr id="5" name="Rectangle 4"/>
          <p:cNvSpPr/>
          <p:nvPr/>
        </p:nvSpPr>
        <p:spPr>
          <a:xfrm>
            <a:off x="467544" y="1268760"/>
            <a:ext cx="6732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FTS : “</a:t>
            </a:r>
            <a:r>
              <a:rPr lang="en-US" altLang="ja-JP" b="1" u="sng" dirty="0" smtClean="0"/>
              <a:t>Large </a:t>
            </a:r>
            <a:r>
              <a:rPr lang="en-US" altLang="ja-JP" b="1" u="sng" dirty="0" smtClean="0"/>
              <a:t>angle tracking</a:t>
            </a:r>
            <a:r>
              <a:rPr lang="en-US" altLang="ja-JP" b="1" dirty="0" smtClean="0"/>
              <a:t>” and “</a:t>
            </a:r>
            <a:r>
              <a:rPr lang="en-US" altLang="ja-JP" b="1" u="sng" dirty="0" smtClean="0"/>
              <a:t>High discriminated tracking</a:t>
            </a:r>
            <a:r>
              <a:rPr lang="en-US" altLang="ja-JP" b="1" dirty="0" smtClean="0"/>
              <a:t>”</a:t>
            </a:r>
            <a:endParaRPr lang="ja-JP" altLang="en-US"/>
          </a:p>
        </p:txBody>
      </p:sp>
      <p:pic>
        <p:nvPicPr>
          <p:cNvPr id="6" name="Picture 2" descr="\\LNX4\kisohome\WORK\10-14年度の学生資料\11master\sudou\angledistori.jpg"/>
          <p:cNvPicPr>
            <a:picLocks noChangeAspect="1" noChangeArrowheads="1"/>
          </p:cNvPicPr>
          <p:nvPr/>
        </p:nvPicPr>
        <p:blipFill>
          <a:blip r:embed="rId3" cstate="print"/>
          <a:srcRect l="6927" t="16754" r="11153" b="8267"/>
          <a:stretch>
            <a:fillRect/>
          </a:stretch>
        </p:blipFill>
        <p:spPr bwMode="auto">
          <a:xfrm>
            <a:off x="5868144" y="1918121"/>
            <a:ext cx="3275855" cy="223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7576" t="8170" r="10606" b="10785"/>
          <a:stretch>
            <a:fillRect/>
          </a:stretch>
        </p:blipFill>
        <p:spPr bwMode="auto">
          <a:xfrm>
            <a:off x="5940152" y="4111741"/>
            <a:ext cx="3203848" cy="237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15608" y="5657671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 smtClean="0"/>
              <a:t>WNTE</a:t>
            </a:r>
            <a:endParaRPr kumimoji="1" lang="ja-JP" altLang="en-US" sz="7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5508104" cy="1143000"/>
          </a:xfrm>
        </p:spPr>
        <p:txBody>
          <a:bodyPr>
            <a:noAutofit/>
          </a:bodyPr>
          <a:lstStyle/>
          <a:p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Implantation of heavy ions </a:t>
            </a:r>
            <a:r>
              <a:rPr lang="en-US" altLang="ja-JP" sz="2400" b="1" baseline="30000" dirty="0" smtClean="0">
                <a:latin typeface="Times New Roman" pitchFamily="18" charset="0"/>
                <a:cs typeface="Times New Roman" pitchFamily="18" charset="0"/>
              </a:rPr>
              <a:t>86</a:t>
            </a: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Kr </a:t>
            </a: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altLang="ja-JP" sz="2400" b="1" baseline="30000" dirty="0" smtClean="0">
                <a:latin typeface="Times New Roman" pitchFamily="18" charset="0"/>
                <a:cs typeface="Times New Roman" pitchFamily="18" charset="0"/>
              </a:rPr>
              <a:t>132</a:t>
            </a: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Xe </a:t>
            </a: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emulsion with energy 1.2 A </a:t>
            </a:r>
            <a:r>
              <a:rPr lang="en-US" altLang="ja-JP" sz="2400" b="1" dirty="0" err="1" smtClean="0">
                <a:latin typeface="Times New Roman" pitchFamily="18" charset="0"/>
                <a:cs typeface="Times New Roman" pitchFamily="18" charset="0"/>
              </a:rPr>
              <a:t>MeV</a:t>
            </a: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ja-JP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ja-JP" sz="2400" dirty="0" smtClean="0">
                <a:latin typeface="Times New Roman" pitchFamily="18" charset="0"/>
                <a:cs typeface="Times New Roman" pitchFamily="18" charset="0"/>
              </a:rPr>
            </a:br>
            <a:endParaRPr kumimoji="1" lang="ja-JP" alt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5364088" y="404664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Demonstrate </a:t>
            </a:r>
            <a:r>
              <a:rPr kumimoji="1" lang="en-US" altLang="ja-JP" dirty="0" err="1" smtClean="0"/>
              <a:t>Slavich</a:t>
            </a:r>
            <a:r>
              <a:rPr kumimoji="1" lang="en-US" altLang="ja-JP" dirty="0" smtClean="0"/>
              <a:t> film.</a:t>
            </a:r>
          </a:p>
          <a:p>
            <a:r>
              <a:rPr kumimoji="1" lang="en-US" altLang="ja-JP" dirty="0" smtClean="0"/>
              <a:t>Check the range of Kr, </a:t>
            </a:r>
            <a:r>
              <a:rPr kumimoji="1" lang="en-US" altLang="ja-JP" dirty="0" err="1" smtClean="0"/>
              <a:t>Xe</a:t>
            </a:r>
            <a:r>
              <a:rPr kumimoji="1" lang="en-US" altLang="ja-JP" dirty="0" smtClean="0"/>
              <a:t> ions for the calibration of fission study.</a:t>
            </a:r>
            <a:endParaRPr kumimoji="1" lang="ja-JP" altLang="en-US"/>
          </a:p>
        </p:txBody>
      </p:sp>
      <p:pic>
        <p:nvPicPr>
          <p:cNvPr id="4" name="Picture 6" descr="D:\emulsion\FLNR_2013_Kr\FLNR_Kr_25C-II-5\Kripton021_GIF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2248" y="1412776"/>
            <a:ext cx="3667448" cy="243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D:\emulsion\FLNR_2013_Xe\Xe_x9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2587" y="1412776"/>
            <a:ext cx="3679973" cy="244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40560" y="1484784"/>
            <a:ext cx="64807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smtClean="0"/>
              <a:t>Kr</a:t>
            </a:r>
            <a:endParaRPr kumimoji="1" lang="ja-JP" altLang="en-US" sz="2000" b="1"/>
          </a:p>
        </p:txBody>
      </p:sp>
      <p:sp>
        <p:nvSpPr>
          <p:cNvPr id="7" name="Rectangle 6"/>
          <p:cNvSpPr/>
          <p:nvPr/>
        </p:nvSpPr>
        <p:spPr>
          <a:xfrm>
            <a:off x="5904656" y="1484784"/>
            <a:ext cx="64807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 err="1" smtClean="0"/>
              <a:t>Xe</a:t>
            </a:r>
            <a:endParaRPr kumimoji="1" lang="ja-JP" altLang="en-US" sz="2000" b="1"/>
          </a:p>
        </p:txBody>
      </p:sp>
      <p:pic>
        <p:nvPicPr>
          <p:cNvPr id="8" name="Picture 2" descr="Kr_Xe_Energy_Length_in_on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8664" y="4221088"/>
            <a:ext cx="3809800" cy="292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948264" y="0"/>
            <a:ext cx="2195736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K. </a:t>
            </a:r>
            <a:r>
              <a:rPr kumimoji="1" lang="en-US" altLang="ja-JP" dirty="0" err="1" smtClean="0"/>
              <a:t>Mamatkulov</a:t>
            </a:r>
            <a:endParaRPr kumimoji="1" lang="ja-JP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2771800" cy="21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509120"/>
            <a:ext cx="272020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documentations\books&amp;diss\dlya stipendii\OMUS_Alushta\KSM_pho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288032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60232" cy="1143000"/>
          </a:xfrm>
        </p:spPr>
        <p:txBody>
          <a:bodyPr>
            <a:noAutofit/>
          </a:bodyPr>
          <a:lstStyle/>
          <a:p>
            <a:r>
              <a:rPr lang="en-US" altLang="ja-JP" sz="2800" b="1" dirty="0" smtClean="0">
                <a:latin typeface="Times New Roman" pitchFamily="18" charset="0"/>
              </a:rPr>
              <a:t>Study of light nuclei cluster structure with nuclear track </a:t>
            </a:r>
            <a:r>
              <a:rPr lang="en-US" altLang="ja-JP" sz="2800" b="1" dirty="0" smtClean="0">
                <a:latin typeface="Times New Roman" pitchFamily="18" charset="0"/>
              </a:rPr>
              <a:t>emulsion </a:t>
            </a:r>
            <a:r>
              <a:rPr lang="en-US" altLang="ja-JP" sz="2800" dirty="0" smtClean="0"/>
              <a:t>(Becquerel)</a:t>
            </a:r>
            <a:endParaRPr kumimoji="1" lang="ja-JP" altLang="en-US" sz="280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3528" y="981100"/>
            <a:ext cx="30575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400" b="1" baseline="30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altLang="ja-JP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ja-JP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,  3.65 A GeV</a:t>
            </a:r>
            <a:endParaRPr lang="ru-RU" altLang="ja-JP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511333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380312" y="0"/>
            <a:ext cx="176368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D. </a:t>
            </a:r>
            <a:r>
              <a:rPr kumimoji="1" lang="en-US" altLang="ja-JP" dirty="0" err="1" smtClean="0"/>
              <a:t>Artemenkov</a:t>
            </a:r>
            <a:endParaRPr kumimoji="1" lang="ja-JP" altLang="en-US"/>
          </a:p>
        </p:txBody>
      </p:sp>
      <p:pic>
        <p:nvPicPr>
          <p:cNvPr id="7" name="Рисунок 7" descr="Q2alpha_mifi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56450"/>
            <a:ext cx="3180300" cy="20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741196"/>
            <a:ext cx="2695403" cy="185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851920" y="6491288"/>
            <a:ext cx="85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cs typeface="Arial" charset="0"/>
              </a:rPr>
              <a:t>model</a:t>
            </a:r>
            <a:endParaRPr lang="ru-RU" altLang="ja-JP" b="1" dirty="0">
              <a:cs typeface="Arial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971600" y="6491288"/>
            <a:ext cx="1403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cs typeface="Arial" charset="0"/>
              </a:rPr>
              <a:t>experiment</a:t>
            </a:r>
            <a:endParaRPr lang="ru-RU" altLang="ja-JP" b="1" dirty="0">
              <a:cs typeface="Arial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402570"/>
            <a:ext cx="3563888" cy="245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876256" y="4509120"/>
            <a:ext cx="2267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</a:rPr>
              <a:t>Mean free path of studied nuclei in NTE</a:t>
            </a:r>
            <a:endParaRPr lang="ja-JP" altLang="en-US" sz="1400"/>
          </a:p>
        </p:txBody>
      </p:sp>
      <p:sp>
        <p:nvSpPr>
          <p:cNvPr id="13" name="Rectangle 12"/>
          <p:cNvSpPr/>
          <p:nvPr/>
        </p:nvSpPr>
        <p:spPr>
          <a:xfrm>
            <a:off x="4788024" y="11247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ja-JP" sz="2400" baseline="30000" dirty="0" smtClean="0">
                <a:latin typeface="Times New Roman" pitchFamily="18" charset="0"/>
              </a:rPr>
              <a:t>9</a:t>
            </a:r>
            <a:r>
              <a:rPr lang="en-US" altLang="ja-JP" sz="2400" dirty="0" smtClean="0">
                <a:latin typeface="Times New Roman" pitchFamily="18" charset="0"/>
              </a:rPr>
              <a:t>Be</a:t>
            </a:r>
            <a:r>
              <a:rPr lang="en-US" altLang="ja-JP" sz="2400" dirty="0" smtClean="0">
                <a:latin typeface="Times New Roman" pitchFamily="18" charset="0"/>
                <a:cs typeface="Arial" charset="0"/>
              </a:rPr>
              <a:t>→2</a:t>
            </a:r>
            <a:r>
              <a:rPr lang="el-GR" altLang="ja-JP" sz="2400" dirty="0" smtClean="0">
                <a:latin typeface="Times New Roman" pitchFamily="18" charset="0"/>
                <a:cs typeface="Times New Roman" pitchFamily="18" charset="0"/>
              </a:rPr>
              <a:t>α</a:t>
            </a:r>
            <a:endParaRPr lang="en-US" altLang="ja-JP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ja-JP" sz="1100" dirty="0" smtClean="0">
                <a:latin typeface="Times New Roman" pitchFamily="18" charset="0"/>
                <a:cs typeface="Times New Roman" pitchFamily="18" charset="0"/>
              </a:rPr>
              <a:t>(1.2 A GeV)</a:t>
            </a:r>
            <a:endParaRPr lang="ja-JP" altLang="en-US" sz="1100"/>
          </a:p>
        </p:txBody>
      </p:sp>
      <p:sp>
        <p:nvSpPr>
          <p:cNvPr id="14" name="Rectangle 13"/>
          <p:cNvSpPr/>
          <p:nvPr/>
        </p:nvSpPr>
        <p:spPr>
          <a:xfrm>
            <a:off x="4788024" y="18448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ja-JP" sz="2400" baseline="30000" dirty="0" smtClean="0">
                <a:latin typeface="Times New Roman" pitchFamily="18" charset="0"/>
              </a:rPr>
              <a:t>10</a:t>
            </a:r>
            <a:r>
              <a:rPr lang="en-US" altLang="ja-JP" sz="2400" dirty="0" smtClean="0">
                <a:latin typeface="Times New Roman" pitchFamily="18" charset="0"/>
              </a:rPr>
              <a:t>C</a:t>
            </a:r>
            <a:r>
              <a:rPr lang="en-US" altLang="ja-JP" sz="2400" dirty="0" smtClean="0">
                <a:latin typeface="Times New Roman" pitchFamily="18" charset="0"/>
                <a:cs typeface="Arial" charset="0"/>
              </a:rPr>
              <a:t>→2</a:t>
            </a:r>
            <a:r>
              <a:rPr lang="el-GR" altLang="ja-JP" sz="2400" dirty="0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+2p</a:t>
            </a:r>
          </a:p>
          <a:p>
            <a:pPr algn="ctr"/>
            <a:r>
              <a:rPr lang="en-US" altLang="ja-JP" sz="1100" dirty="0" smtClean="0">
                <a:latin typeface="Times New Roman" pitchFamily="18" charset="0"/>
              </a:rPr>
              <a:t>(1.2 A GeV)</a:t>
            </a:r>
            <a:endParaRPr lang="el-GR" altLang="ja-JP" sz="1100" dirty="0"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04048" y="2708920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ja-JP" baseline="30000" dirty="0" smtClean="0">
                <a:latin typeface="Times New Roman" pitchFamily="18" charset="0"/>
              </a:rPr>
              <a:t>7</a:t>
            </a:r>
            <a:r>
              <a:rPr lang="en-US" altLang="ja-JP" dirty="0" smtClean="0">
                <a:latin typeface="Times New Roman" pitchFamily="18" charset="0"/>
              </a:rPr>
              <a:t>Be</a:t>
            </a:r>
            <a:r>
              <a:rPr lang="en-US" altLang="ja-JP" dirty="0" smtClean="0">
                <a:latin typeface="Times New Roman" pitchFamily="18" charset="0"/>
                <a:cs typeface="Arial" charset="0"/>
              </a:rPr>
              <a:t>→</a:t>
            </a:r>
            <a:r>
              <a:rPr lang="el-GR" altLang="ja-JP" dirty="0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ja-JP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He (2</a:t>
            </a:r>
            <a:r>
              <a:rPr lang="en-US" altLang="ja-JP" baseline="30000" dirty="0" smtClean="0">
                <a:latin typeface="Times New Roman" pitchFamily="18" charset="0"/>
              </a:rPr>
              <a:t>3</a:t>
            </a:r>
            <a:r>
              <a:rPr lang="en-US" altLang="ja-JP" dirty="0" smtClean="0">
                <a:latin typeface="Times New Roman" pitchFamily="18" charset="0"/>
              </a:rPr>
              <a:t>He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altLang="ja-JP" baseline="30000" dirty="0" smtClean="0">
                <a:latin typeface="Times New Roman" pitchFamily="18" charset="0"/>
              </a:rPr>
              <a:t>7</a:t>
            </a:r>
            <a:r>
              <a:rPr lang="en-US" altLang="ja-JP" dirty="0" smtClean="0">
                <a:latin typeface="Times New Roman" pitchFamily="18" charset="0"/>
              </a:rPr>
              <a:t>Be→</a:t>
            </a:r>
            <a:r>
              <a:rPr lang="en-US" altLang="ja-JP" baseline="30000" dirty="0" smtClean="0">
                <a:latin typeface="Times New Roman" pitchFamily="18" charset="0"/>
              </a:rPr>
              <a:t>6</a:t>
            </a:r>
            <a:r>
              <a:rPr lang="en-US" altLang="ja-JP" dirty="0" smtClean="0">
                <a:latin typeface="Times New Roman" pitchFamily="18" charset="0"/>
              </a:rPr>
              <a:t>Be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l-GR" altLang="ja-JP" dirty="0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+2p</a:t>
            </a:r>
          </a:p>
          <a:p>
            <a:pPr algn="ctr"/>
            <a:r>
              <a:rPr lang="en-US" altLang="ja-JP" sz="1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ja-JP" sz="1000" dirty="0" smtClean="0">
                <a:latin typeface="Times New Roman" pitchFamily="18" charset="0"/>
              </a:rPr>
              <a:t>1.2 A GeV</a:t>
            </a:r>
            <a:r>
              <a:rPr lang="en-US" altLang="ja-JP" sz="1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l-GR" altLang="ja-JP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52120" y="3666510"/>
            <a:ext cx="3491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Some data/model (CHIPS) observed.</a:t>
            </a:r>
            <a:endParaRPr kumimoji="1" lang="ja-JP" alt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940152" cy="1124744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Electromagnetic dissociation</a:t>
            </a:r>
            <a:br>
              <a:rPr lang="en-US" altLang="ja-JP" sz="3200" dirty="0" smtClean="0"/>
            </a:br>
            <a:r>
              <a:rPr lang="en-US" altLang="ja-JP" sz="3200" dirty="0" smtClean="0"/>
              <a:t>simulation with </a:t>
            </a:r>
            <a:r>
              <a:rPr lang="en-US" altLang="ja-JP" sz="3200" dirty="0" smtClean="0"/>
              <a:t>FLUKA (Becquerel)</a:t>
            </a:r>
            <a:endParaRPr kumimoji="1" lang="ja-JP" altLang="en-US" sz="3200"/>
          </a:p>
        </p:txBody>
      </p:sp>
      <p:sp>
        <p:nvSpPr>
          <p:cNvPr id="3" name="Rectangle 2"/>
          <p:cNvSpPr/>
          <p:nvPr/>
        </p:nvSpPr>
        <p:spPr>
          <a:xfrm>
            <a:off x="7164288" y="0"/>
            <a:ext cx="1979712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M. I. </a:t>
            </a:r>
            <a:r>
              <a:rPr kumimoji="1" lang="en-US" altLang="ja-JP" dirty="0" err="1" smtClean="0"/>
              <a:t>Cherciu</a:t>
            </a:r>
            <a:endParaRPr kumimoji="1" lang="ja-JP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3936826"/>
            <a:ext cx="6010029" cy="292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082854"/>
            <a:ext cx="6012160" cy="292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2771800" y="1700808"/>
            <a:ext cx="64807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aseline="30000" dirty="0" smtClean="0"/>
              <a:t>16</a:t>
            </a:r>
            <a:r>
              <a:rPr kumimoji="1" lang="en-US" altLang="ja-JP" sz="2400" dirty="0" smtClean="0"/>
              <a:t>O</a:t>
            </a:r>
            <a:endParaRPr kumimoji="1" lang="ja-JP" altLang="en-US" sz="2400"/>
          </a:p>
        </p:txBody>
      </p:sp>
      <p:sp>
        <p:nvSpPr>
          <p:cNvPr id="8" name="Rounded Rectangle 7"/>
          <p:cNvSpPr/>
          <p:nvPr/>
        </p:nvSpPr>
        <p:spPr>
          <a:xfrm>
            <a:off x="2771800" y="4365104"/>
            <a:ext cx="64807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aseline="30000" dirty="0" smtClean="0"/>
              <a:t>32</a:t>
            </a:r>
            <a:r>
              <a:rPr kumimoji="1" lang="en-US" altLang="ja-JP" sz="2400" dirty="0" smtClean="0"/>
              <a:t>S</a:t>
            </a:r>
            <a:endParaRPr kumimoji="1" lang="ja-JP" altLang="en-US" sz="2400"/>
          </a:p>
        </p:txBody>
      </p:sp>
      <p:sp>
        <p:nvSpPr>
          <p:cNvPr id="9" name="TextBox 8"/>
          <p:cNvSpPr txBox="1"/>
          <p:nvPr/>
        </p:nvSpPr>
        <p:spPr>
          <a:xfrm>
            <a:off x="6012160" y="3933056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Bigger discrepancy at high Z atoms? </a:t>
            </a:r>
            <a:endParaRPr kumimoji="1" lang="ja-JP" alt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340768"/>
            <a:ext cx="23717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80312" cy="1143000"/>
          </a:xfrm>
        </p:spPr>
        <p:txBody>
          <a:bodyPr>
            <a:noAutofit/>
          </a:bodyPr>
          <a:lstStyle/>
          <a:p>
            <a:r>
              <a:rPr lang="en-US" altLang="ja-JP" sz="2800" dirty="0" smtClean="0"/>
              <a:t>High speed automatic scanning systems</a:t>
            </a:r>
            <a:br>
              <a:rPr lang="en-US" altLang="ja-JP" sz="2800" dirty="0" smtClean="0"/>
            </a:br>
            <a:r>
              <a:rPr lang="en-US" altLang="ja-JP" sz="2800" i="1" dirty="0" smtClean="0"/>
              <a:t>(past, present and future R&amp;D in Italian labs)</a:t>
            </a:r>
            <a:endParaRPr kumimoji="1" lang="ja-JP" altLang="en-US" sz="2800"/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1992396" cy="1656184"/>
          </a:xfrm>
          <a:prstGeom prst="rect">
            <a:avLst/>
          </a:prstGeom>
          <a:noFill/>
          <a:ln w="38160">
            <a:solidFill>
              <a:srgbClr val="CC9900"/>
            </a:solidFill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7596336" y="0"/>
            <a:ext cx="1547664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V. </a:t>
            </a:r>
            <a:r>
              <a:rPr kumimoji="1" lang="en-US" altLang="ja-JP" dirty="0" err="1" smtClean="0"/>
              <a:t>Tioukov</a:t>
            </a:r>
            <a:endParaRPr kumimoji="1" lang="ja-JP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1835696" y="1052736"/>
            <a:ext cx="3384376" cy="2448272"/>
            <a:chOff x="1257300" y="2057400"/>
            <a:chExt cx="6629400" cy="4495800"/>
          </a:xfrm>
        </p:grpSpPr>
        <p:pic>
          <p:nvPicPr>
            <p:cNvPr id="5" name="Picture 4" descr="trbg_tytx_5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7300" y="2057400"/>
              <a:ext cx="6629400" cy="44958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779912" y="3717032"/>
              <a:ext cx="1584176" cy="1152128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83968" y="4005064"/>
              <a:ext cx="576064" cy="50405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04047" y="3256280"/>
              <a:ext cx="1678316" cy="51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1 </a:t>
              </a:r>
              <a:r>
                <a:rPr kumimoji="1" lang="en-US" altLang="ja-JP" dirty="0" err="1" smtClean="0">
                  <a:solidFill>
                    <a:schemeClr val="bg1"/>
                  </a:solidFill>
                </a:rPr>
                <a:t>rad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60032" y="3760336"/>
              <a:ext cx="1678316" cy="512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0.5 </a:t>
              </a:r>
              <a:r>
                <a:rPr kumimoji="1" lang="en-US" altLang="ja-JP" dirty="0" err="1" smtClean="0">
                  <a:solidFill>
                    <a:schemeClr val="bg1"/>
                  </a:solidFill>
                </a:rPr>
                <a:t>rad</a:t>
              </a:r>
              <a:endParaRPr kumimoji="1" lang="ja-JP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1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645024"/>
            <a:ext cx="3995936" cy="30688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19872" y="6581001"/>
            <a:ext cx="76648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Theta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259632" y="3861048"/>
            <a:ext cx="18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Test beam</a:t>
            </a:r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r>
              <a:rPr lang="en-US" altLang="ja-JP" dirty="0" smtClean="0"/>
              <a:t>Cosmic</a:t>
            </a:r>
            <a:endParaRPr lang="en-US" altLang="ja-JP" dirty="0" smtClean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16063" y="648405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5" name="Рисунок 6" descr="D:\programming\emu\PAVICOM\cuda_tests\scripts\LogTimesExtraction\24Thrd_CPU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77437"/>
            <a:ext cx="3653768" cy="24775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7" descr="D:\programming\emu\PAVICOM\cuda_tests\scripts\LogTimesExtraction\old_tb_p21@1050\linking time_testBeam_old_75k_clust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420800"/>
            <a:ext cx="3644624" cy="24645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0"/>
          <p:cNvSpPr/>
          <p:nvPr/>
        </p:nvSpPr>
        <p:spPr>
          <a:xfrm>
            <a:off x="5771269" y="2398147"/>
            <a:ext cx="574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PU</a:t>
            </a:r>
            <a:endParaRPr lang="ru-RU" dirty="0"/>
          </a:p>
        </p:txBody>
      </p:sp>
      <p:sp>
        <p:nvSpPr>
          <p:cNvPr id="18" name="Прямоугольник 11"/>
          <p:cNvSpPr/>
          <p:nvPr/>
        </p:nvSpPr>
        <p:spPr>
          <a:xfrm>
            <a:off x="5749971" y="4643556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GPU</a:t>
            </a:r>
            <a:endParaRPr lang="ru-RU" dirty="0"/>
          </a:p>
        </p:txBody>
      </p:sp>
      <p:sp>
        <p:nvSpPr>
          <p:cNvPr id="19" name="Стрелка вниз 12"/>
          <p:cNvSpPr/>
          <p:nvPr/>
        </p:nvSpPr>
        <p:spPr>
          <a:xfrm>
            <a:off x="7051947" y="4491524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2"/>
          <p:cNvSpPr/>
          <p:nvPr/>
        </p:nvSpPr>
        <p:spPr>
          <a:xfrm>
            <a:off x="7170348" y="5297555"/>
            <a:ext cx="1300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61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</a:rPr>
              <a:t>ms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/view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Прямоугольник 14"/>
          <p:cNvSpPr/>
          <p:nvPr/>
        </p:nvSpPr>
        <p:spPr>
          <a:xfrm>
            <a:off x="5878747" y="2834901"/>
            <a:ext cx="1533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~550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ms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/view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15608" y="1052736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Software base upgrade of the OPERA European scanning system.</a:t>
            </a:r>
          </a:p>
          <a:p>
            <a:r>
              <a:rPr lang="en-US" altLang="ja-JP" dirty="0" smtClean="0"/>
              <a:t>Already 50,000 cm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scanned.</a:t>
            </a:r>
            <a:endParaRPr kumimoji="1" lang="ja-JP" alt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202414" y="4054170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Ranking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614"/>
            <a:ext cx="6275040" cy="850106"/>
          </a:xfrm>
        </p:spPr>
        <p:txBody>
          <a:bodyPr>
            <a:noAutofit/>
          </a:bodyPr>
          <a:lstStyle/>
          <a:p>
            <a:r>
              <a:rPr lang="en-US" altLang="ja-JP" sz="3200" dirty="0" err="1" smtClean="0"/>
              <a:t>ATMic</a:t>
            </a:r>
            <a:r>
              <a:rPr lang="en-US" altLang="ja-JP" sz="3200" dirty="0" smtClean="0"/>
              <a:t>: Fast 4</a:t>
            </a:r>
            <a:r>
              <a:rPr lang="en-US" altLang="ja-JP" sz="3200" dirty="0" smtClean="0">
                <a:latin typeface="Symbol" pitchFamily="18" charset="2"/>
              </a:rPr>
              <a:t>p</a:t>
            </a:r>
            <a:r>
              <a:rPr lang="en-US" altLang="ja-JP" sz="3200" dirty="0" smtClean="0"/>
              <a:t> tracking based on GPUs and its framework</a:t>
            </a:r>
            <a:endParaRPr kumimoji="1" lang="ja-JP" altLang="en-US" sz="3200"/>
          </a:p>
        </p:txBody>
      </p:sp>
      <p:pic>
        <p:nvPicPr>
          <p:cNvPr id="3" name="Picture 3" descr="S:\DCIM\118_0105\IMGP6379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1594" y="1052736"/>
            <a:ext cx="236640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740352" y="0"/>
            <a:ext cx="140364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A. Ariga</a:t>
            </a:r>
            <a:endParaRPr kumimoji="1" lang="ja-JP" alt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6095" y="3617640"/>
            <a:ext cx="4457905" cy="305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4818977"/>
            <a:ext cx="2505267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6"/>
          <p:cNvSpPr txBox="1">
            <a:spLocks/>
          </p:cNvSpPr>
          <p:nvPr/>
        </p:nvSpPr>
        <p:spPr>
          <a:xfrm>
            <a:off x="0" y="4539255"/>
            <a:ext cx="4040188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Angle as 3D unit vector, VX-VY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4818977"/>
            <a:ext cx="2339752" cy="1922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7"/>
          <p:cNvSpPr txBox="1">
            <a:spLocks/>
          </p:cNvSpPr>
          <p:nvPr/>
        </p:nvSpPr>
        <p:spPr>
          <a:xfrm>
            <a:off x="2555776" y="4581128"/>
            <a:ext cx="4041775" cy="7117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Cos</a:t>
            </a:r>
            <a:r>
              <a:rPr kumimoji="1" lang="en-US" altLang="ja-JP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q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distribution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q 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1" lang="en-US" altLang="ja-JP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azimuthal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angle</a:t>
            </a: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9752" y="5951360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Horizontal</a:t>
            </a:r>
            <a:endParaRPr kumimoji="1" lang="ja-JP" altLang="en-US" sz="1400"/>
          </a:p>
        </p:txBody>
      </p:sp>
      <p:sp>
        <p:nvSpPr>
          <p:cNvPr id="11" name="TextBox 10"/>
          <p:cNvSpPr txBox="1"/>
          <p:nvPr/>
        </p:nvSpPr>
        <p:spPr>
          <a:xfrm>
            <a:off x="3707904" y="5971105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Vertical</a:t>
            </a:r>
            <a:endParaRPr kumimoji="1" lang="ja-JP" altLang="en-US" sz="1400"/>
          </a:p>
        </p:txBody>
      </p:sp>
      <p:pic>
        <p:nvPicPr>
          <p:cNvPr id="14" name="Picture 3" descr="C:\Users\Ariga\Desktop\20131010_CM_Heidelberg\neutron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780928"/>
            <a:ext cx="1944216" cy="160557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483768" y="1124744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New f</a:t>
            </a:r>
            <a:r>
              <a:rPr kumimoji="1" lang="en-US" altLang="ja-JP" dirty="0" smtClean="0"/>
              <a:t>ramework for general purpose emulsion scanning.</a:t>
            </a:r>
          </a:p>
          <a:p>
            <a:r>
              <a:rPr lang="en-US" altLang="ja-JP" dirty="0" smtClean="0"/>
              <a:t> - from data taking to analysis</a:t>
            </a:r>
            <a:endParaRPr kumimoji="1" lang="en-US" altLang="ja-JP" dirty="0" smtClean="0"/>
          </a:p>
          <a:p>
            <a:r>
              <a:rPr lang="en-US" altLang="ja-JP" dirty="0" smtClean="0"/>
              <a:t>High performance and flexibility.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5" y="764703"/>
            <a:ext cx="3275856" cy="253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300192" y="404664"/>
            <a:ext cx="28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Image display</a:t>
            </a:r>
            <a:endParaRPr kumimoji="1" lang="ja-JP" altLang="en-US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736" y="3125564"/>
            <a:ext cx="2376263" cy="137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195736" y="292494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Tracking using GPU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64088" cy="980728"/>
          </a:xfrm>
        </p:spPr>
        <p:txBody>
          <a:bodyPr>
            <a:noAutofit/>
          </a:bodyPr>
          <a:lstStyle/>
          <a:p>
            <a:r>
              <a:rPr lang="en-US" altLang="ja-JP" sz="2800" dirty="0" smtClean="0"/>
              <a:t>Super Fast Automated Emulsion Scanning </a:t>
            </a:r>
            <a:r>
              <a:rPr lang="en-US" altLang="ja-JP" sz="2800" dirty="0" smtClean="0"/>
              <a:t>System  </a:t>
            </a:r>
            <a:r>
              <a:rPr lang="en-US" altLang="ja-JP" sz="2800" dirty="0" smtClean="0">
                <a:solidFill>
                  <a:srgbClr val="A1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en-US" altLang="ja-JP" sz="2800" dirty="0" smtClean="0">
                <a:solidFill>
                  <a:srgbClr val="A10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HTS ~</a:t>
            </a:r>
            <a:endParaRPr kumimoji="1" lang="ja-JP" altLang="en-US" sz="2800"/>
          </a:p>
        </p:txBody>
      </p:sp>
      <p:grpSp>
        <p:nvGrpSpPr>
          <p:cNvPr id="3" name="グループ化 39"/>
          <p:cNvGrpSpPr>
            <a:grpSpLocks/>
          </p:cNvGrpSpPr>
          <p:nvPr/>
        </p:nvGrpSpPr>
        <p:grpSpPr bwMode="auto">
          <a:xfrm>
            <a:off x="0" y="1268760"/>
            <a:ext cx="4788024" cy="3163795"/>
            <a:chOff x="331353" y="1176306"/>
            <a:chExt cx="7689675" cy="5384940"/>
          </a:xfrm>
        </p:grpSpPr>
        <p:sp>
          <p:nvSpPr>
            <p:cNvPr id="4" name="Rectangle 9"/>
            <p:cNvSpPr>
              <a:spLocks noChangeArrowheads="1"/>
            </p:cNvSpPr>
            <p:nvPr/>
          </p:nvSpPr>
          <p:spPr bwMode="auto">
            <a:xfrm>
              <a:off x="1890243" y="1714535"/>
              <a:ext cx="6130785" cy="34484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050">
                <a:latin typeface="+mn-lt"/>
                <a:ea typeface="HGPｺﾞｼｯｸE" pitchFamily="50" charset="-128"/>
              </a:endParaRPr>
            </a:p>
          </p:txBody>
        </p:sp>
        <p:grpSp>
          <p:nvGrpSpPr>
            <p:cNvPr id="5" name="グループ化 10"/>
            <p:cNvGrpSpPr>
              <a:grpSpLocks/>
            </p:cNvGrpSpPr>
            <p:nvPr/>
          </p:nvGrpSpPr>
          <p:grpSpPr bwMode="auto">
            <a:xfrm>
              <a:off x="1620228" y="1714699"/>
              <a:ext cx="6400800" cy="3676650"/>
              <a:chOff x="1620228" y="1714699"/>
              <a:chExt cx="6400800" cy="3676650"/>
            </a:xfrm>
          </p:grpSpPr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1620374" y="5163015"/>
                <a:ext cx="6400654" cy="227041"/>
              </a:xfrm>
              <a:custGeom>
                <a:avLst/>
                <a:gdLst>
                  <a:gd name="T0" fmla="*/ 0 w 4217"/>
                  <a:gd name="T1" fmla="*/ 227012 h 147"/>
                  <a:gd name="T2" fmla="*/ 270178 w 4217"/>
                  <a:gd name="T3" fmla="*/ 0 h 147"/>
                  <a:gd name="T4" fmla="*/ 6400800 w 4217"/>
                  <a:gd name="T5" fmla="*/ 0 h 147"/>
                  <a:gd name="T6" fmla="*/ 6132138 w 4217"/>
                  <a:gd name="T7" fmla="*/ 227012 h 147"/>
                  <a:gd name="T8" fmla="*/ 0 w 4217"/>
                  <a:gd name="T9" fmla="*/ 227012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17"/>
                  <a:gd name="T16" fmla="*/ 0 h 147"/>
                  <a:gd name="T17" fmla="*/ 4217 w 4217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17" h="147">
                    <a:moveTo>
                      <a:pt x="0" y="147"/>
                    </a:moveTo>
                    <a:lnTo>
                      <a:pt x="178" y="0"/>
                    </a:lnTo>
                    <a:lnTo>
                      <a:pt x="4217" y="0"/>
                    </a:lnTo>
                    <a:lnTo>
                      <a:pt x="4040" y="147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50">
                  <a:latin typeface="+mn-lt"/>
                  <a:ea typeface="+mn-ea"/>
                </a:endParaRPr>
              </a:p>
            </p:txBody>
          </p:sp>
          <p:sp>
            <p:nvSpPr>
              <p:cNvPr id="51" name="Freeform 8"/>
              <p:cNvSpPr>
                <a:spLocks/>
              </p:cNvSpPr>
              <p:nvPr/>
            </p:nvSpPr>
            <p:spPr bwMode="auto">
              <a:xfrm>
                <a:off x="1620374" y="1714535"/>
                <a:ext cx="269869" cy="3675521"/>
              </a:xfrm>
              <a:custGeom>
                <a:avLst/>
                <a:gdLst>
                  <a:gd name="T0" fmla="*/ 0 w 178"/>
                  <a:gd name="T1" fmla="*/ 3675062 h 2383"/>
                  <a:gd name="T2" fmla="*/ 0 w 178"/>
                  <a:gd name="T3" fmla="*/ 225161 h 2383"/>
                  <a:gd name="T4" fmla="*/ 269875 w 178"/>
                  <a:gd name="T5" fmla="*/ 0 h 2383"/>
                  <a:gd name="T6" fmla="*/ 269875 w 178"/>
                  <a:gd name="T7" fmla="*/ 3448359 h 2383"/>
                  <a:gd name="T8" fmla="*/ 0 w 178"/>
                  <a:gd name="T9" fmla="*/ 3675062 h 23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8"/>
                  <a:gd name="T16" fmla="*/ 0 h 2383"/>
                  <a:gd name="T17" fmla="*/ 178 w 178"/>
                  <a:gd name="T18" fmla="*/ 2383 h 23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8" h="2383">
                    <a:moveTo>
                      <a:pt x="0" y="2383"/>
                    </a:moveTo>
                    <a:lnTo>
                      <a:pt x="0" y="146"/>
                    </a:lnTo>
                    <a:lnTo>
                      <a:pt x="178" y="0"/>
                    </a:lnTo>
                    <a:lnTo>
                      <a:pt x="178" y="2236"/>
                    </a:lnTo>
                    <a:lnTo>
                      <a:pt x="0" y="238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50">
                  <a:latin typeface="+mn-lt"/>
                  <a:ea typeface="+mn-ea"/>
                </a:endParaRPr>
              </a:p>
            </p:txBody>
          </p:sp>
          <p:sp>
            <p:nvSpPr>
              <p:cNvPr id="52" name="Freeform 10"/>
              <p:cNvSpPr>
                <a:spLocks/>
              </p:cNvSpPr>
              <p:nvPr/>
            </p:nvSpPr>
            <p:spPr bwMode="auto">
              <a:xfrm>
                <a:off x="1620228" y="5162749"/>
                <a:ext cx="6400800" cy="227012"/>
              </a:xfrm>
              <a:custGeom>
                <a:avLst/>
                <a:gdLst>
                  <a:gd name="T0" fmla="*/ 0 w 214"/>
                  <a:gd name="T1" fmla="*/ 2147483646 h 7"/>
                  <a:gd name="T2" fmla="*/ 2147483646 w 214"/>
                  <a:gd name="T3" fmla="*/ 0 h 7"/>
                  <a:gd name="T4" fmla="*/ 2147483646 w 214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7"/>
                  <a:gd name="T11" fmla="*/ 214 w 21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7">
                    <a:moveTo>
                      <a:pt x="0" y="7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53" name="Freeform 11"/>
              <p:cNvSpPr>
                <a:spLocks/>
              </p:cNvSpPr>
              <p:nvPr/>
            </p:nvSpPr>
            <p:spPr bwMode="auto">
              <a:xfrm>
                <a:off x="1620228" y="4680149"/>
                <a:ext cx="6400800" cy="193675"/>
              </a:xfrm>
              <a:custGeom>
                <a:avLst/>
                <a:gdLst>
                  <a:gd name="T0" fmla="*/ 0 w 214"/>
                  <a:gd name="T1" fmla="*/ 2147483646 h 6"/>
                  <a:gd name="T2" fmla="*/ 2147483646 w 214"/>
                  <a:gd name="T3" fmla="*/ 0 h 6"/>
                  <a:gd name="T4" fmla="*/ 2147483646 w 21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6"/>
                  <a:gd name="T11" fmla="*/ 214 w 21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6">
                    <a:moveTo>
                      <a:pt x="0" y="6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54" name="Freeform 12"/>
              <p:cNvSpPr>
                <a:spLocks/>
              </p:cNvSpPr>
              <p:nvPr/>
            </p:nvSpPr>
            <p:spPr bwMode="auto">
              <a:xfrm>
                <a:off x="1620228" y="4164211"/>
                <a:ext cx="6400800" cy="227013"/>
              </a:xfrm>
              <a:custGeom>
                <a:avLst/>
                <a:gdLst>
                  <a:gd name="T0" fmla="*/ 0 w 214"/>
                  <a:gd name="T1" fmla="*/ 2147483646 h 7"/>
                  <a:gd name="T2" fmla="*/ 2147483646 w 214"/>
                  <a:gd name="T3" fmla="*/ 0 h 7"/>
                  <a:gd name="T4" fmla="*/ 2147483646 w 214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7"/>
                  <a:gd name="T11" fmla="*/ 214 w 21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7">
                    <a:moveTo>
                      <a:pt x="0" y="7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55" name="Freeform 13"/>
              <p:cNvSpPr>
                <a:spLocks/>
              </p:cNvSpPr>
              <p:nvPr/>
            </p:nvSpPr>
            <p:spPr bwMode="auto">
              <a:xfrm>
                <a:off x="1620228" y="3681611"/>
                <a:ext cx="6400800" cy="223838"/>
              </a:xfrm>
              <a:custGeom>
                <a:avLst/>
                <a:gdLst>
                  <a:gd name="T0" fmla="*/ 0 w 214"/>
                  <a:gd name="T1" fmla="*/ 2147483646 h 7"/>
                  <a:gd name="T2" fmla="*/ 2147483646 w 214"/>
                  <a:gd name="T3" fmla="*/ 0 h 7"/>
                  <a:gd name="T4" fmla="*/ 2147483646 w 214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7"/>
                  <a:gd name="T11" fmla="*/ 214 w 21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7">
                    <a:moveTo>
                      <a:pt x="0" y="7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56" name="Freeform 14"/>
              <p:cNvSpPr>
                <a:spLocks/>
              </p:cNvSpPr>
              <p:nvPr/>
            </p:nvSpPr>
            <p:spPr bwMode="auto">
              <a:xfrm>
                <a:off x="1620228" y="3195836"/>
                <a:ext cx="6400800" cy="227013"/>
              </a:xfrm>
              <a:custGeom>
                <a:avLst/>
                <a:gdLst>
                  <a:gd name="T0" fmla="*/ 0 w 214"/>
                  <a:gd name="T1" fmla="*/ 2147483646 h 7"/>
                  <a:gd name="T2" fmla="*/ 2147483646 w 214"/>
                  <a:gd name="T3" fmla="*/ 0 h 7"/>
                  <a:gd name="T4" fmla="*/ 2147483646 w 214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7"/>
                  <a:gd name="T11" fmla="*/ 214 w 21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7">
                    <a:moveTo>
                      <a:pt x="0" y="7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57" name="Freeform 15"/>
              <p:cNvSpPr>
                <a:spLocks/>
              </p:cNvSpPr>
              <p:nvPr/>
            </p:nvSpPr>
            <p:spPr bwMode="auto">
              <a:xfrm>
                <a:off x="1620228" y="2713236"/>
                <a:ext cx="6400800" cy="225425"/>
              </a:xfrm>
              <a:custGeom>
                <a:avLst/>
                <a:gdLst>
                  <a:gd name="T0" fmla="*/ 0 w 214"/>
                  <a:gd name="T1" fmla="*/ 2147483646 h 7"/>
                  <a:gd name="T2" fmla="*/ 2147483646 w 214"/>
                  <a:gd name="T3" fmla="*/ 0 h 7"/>
                  <a:gd name="T4" fmla="*/ 2147483646 w 214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7"/>
                  <a:gd name="T11" fmla="*/ 214 w 21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7">
                    <a:moveTo>
                      <a:pt x="0" y="7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58" name="Freeform 16"/>
              <p:cNvSpPr>
                <a:spLocks/>
              </p:cNvSpPr>
              <p:nvPr/>
            </p:nvSpPr>
            <p:spPr bwMode="auto">
              <a:xfrm>
                <a:off x="1620228" y="2229049"/>
                <a:ext cx="6400800" cy="193675"/>
              </a:xfrm>
              <a:custGeom>
                <a:avLst/>
                <a:gdLst>
                  <a:gd name="T0" fmla="*/ 0 w 214"/>
                  <a:gd name="T1" fmla="*/ 2147483646 h 6"/>
                  <a:gd name="T2" fmla="*/ 2147483646 w 214"/>
                  <a:gd name="T3" fmla="*/ 0 h 6"/>
                  <a:gd name="T4" fmla="*/ 2147483646 w 21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6"/>
                  <a:gd name="T11" fmla="*/ 214 w 21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6">
                    <a:moveTo>
                      <a:pt x="0" y="6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59" name="Freeform 17"/>
              <p:cNvSpPr>
                <a:spLocks/>
              </p:cNvSpPr>
              <p:nvPr/>
            </p:nvSpPr>
            <p:spPr bwMode="auto">
              <a:xfrm>
                <a:off x="1620228" y="1714699"/>
                <a:ext cx="6400800" cy="223837"/>
              </a:xfrm>
              <a:custGeom>
                <a:avLst/>
                <a:gdLst>
                  <a:gd name="T0" fmla="*/ 0 w 214"/>
                  <a:gd name="T1" fmla="*/ 2147483646 h 7"/>
                  <a:gd name="T2" fmla="*/ 2147483646 w 214"/>
                  <a:gd name="T3" fmla="*/ 0 h 7"/>
                  <a:gd name="T4" fmla="*/ 2147483646 w 214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214"/>
                  <a:gd name="T10" fmla="*/ 0 h 7"/>
                  <a:gd name="T11" fmla="*/ 214 w 21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" h="7">
                    <a:moveTo>
                      <a:pt x="0" y="7"/>
                    </a:moveTo>
                    <a:lnTo>
                      <a:pt x="9" y="0"/>
                    </a:lnTo>
                    <a:lnTo>
                      <a:pt x="2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60" name="Freeform 18"/>
              <p:cNvSpPr>
                <a:spLocks/>
              </p:cNvSpPr>
              <p:nvPr/>
            </p:nvSpPr>
            <p:spPr bwMode="auto">
              <a:xfrm>
                <a:off x="1620228" y="5162749"/>
                <a:ext cx="6400800" cy="227012"/>
              </a:xfrm>
              <a:custGeom>
                <a:avLst/>
                <a:gdLst>
                  <a:gd name="T0" fmla="*/ 2147483646 w 4217"/>
                  <a:gd name="T1" fmla="*/ 0 h 147"/>
                  <a:gd name="T2" fmla="*/ 2147483646 w 4217"/>
                  <a:gd name="T3" fmla="*/ 350574477 h 147"/>
                  <a:gd name="T4" fmla="*/ 0 w 4217"/>
                  <a:gd name="T5" fmla="*/ 350574477 h 147"/>
                  <a:gd name="T6" fmla="*/ 410091378 w 4217"/>
                  <a:gd name="T7" fmla="*/ 0 h 147"/>
                  <a:gd name="T8" fmla="*/ 2147483646 w 4217"/>
                  <a:gd name="T9" fmla="*/ 0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217"/>
                  <a:gd name="T16" fmla="*/ 0 h 147"/>
                  <a:gd name="T17" fmla="*/ 4217 w 4217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217" h="147">
                    <a:moveTo>
                      <a:pt x="4217" y="0"/>
                    </a:moveTo>
                    <a:lnTo>
                      <a:pt x="4040" y="147"/>
                    </a:lnTo>
                    <a:lnTo>
                      <a:pt x="0" y="147"/>
                    </a:lnTo>
                    <a:lnTo>
                      <a:pt x="178" y="0"/>
                    </a:lnTo>
                    <a:lnTo>
                      <a:pt x="4217" y="0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61" name="Freeform 19"/>
              <p:cNvSpPr>
                <a:spLocks/>
              </p:cNvSpPr>
              <p:nvPr/>
            </p:nvSpPr>
            <p:spPr bwMode="auto">
              <a:xfrm>
                <a:off x="1620228" y="1714699"/>
                <a:ext cx="269875" cy="3675062"/>
              </a:xfrm>
              <a:custGeom>
                <a:avLst/>
                <a:gdLst>
                  <a:gd name="T0" fmla="*/ 0 w 178"/>
                  <a:gd name="T1" fmla="*/ 2147483646 h 2383"/>
                  <a:gd name="T2" fmla="*/ 0 w 178"/>
                  <a:gd name="T3" fmla="*/ 347243238 h 2383"/>
                  <a:gd name="T4" fmla="*/ 409171436 w 178"/>
                  <a:gd name="T5" fmla="*/ 0 h 2383"/>
                  <a:gd name="T6" fmla="*/ 409171436 w 178"/>
                  <a:gd name="T7" fmla="*/ 2147483646 h 2383"/>
                  <a:gd name="T8" fmla="*/ 0 w 178"/>
                  <a:gd name="T9" fmla="*/ 2147483646 h 23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8"/>
                  <a:gd name="T16" fmla="*/ 0 h 2383"/>
                  <a:gd name="T17" fmla="*/ 178 w 178"/>
                  <a:gd name="T18" fmla="*/ 2383 h 23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8" h="2383">
                    <a:moveTo>
                      <a:pt x="0" y="2383"/>
                    </a:moveTo>
                    <a:lnTo>
                      <a:pt x="0" y="146"/>
                    </a:lnTo>
                    <a:lnTo>
                      <a:pt x="178" y="0"/>
                    </a:lnTo>
                    <a:lnTo>
                      <a:pt x="178" y="2236"/>
                    </a:lnTo>
                    <a:lnTo>
                      <a:pt x="0" y="2383"/>
                    </a:lnTo>
                    <a:close/>
                  </a:path>
                </a:pathLst>
              </a:custGeom>
              <a:noFill/>
              <a:ln w="31750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62" name="Rectangle 20"/>
              <p:cNvSpPr>
                <a:spLocks noChangeArrowheads="1"/>
              </p:cNvSpPr>
              <p:nvPr/>
            </p:nvSpPr>
            <p:spPr bwMode="auto">
              <a:xfrm>
                <a:off x="1890103" y="1714699"/>
                <a:ext cx="6130925" cy="3448050"/>
              </a:xfrm>
              <a:prstGeom prst="rect">
                <a:avLst/>
              </a:prstGeom>
              <a:noFill/>
              <a:ln w="31750">
                <a:solidFill>
                  <a:srgbClr val="808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anose="020F0502020204030204" pitchFamily="34" charset="0"/>
                    <a:ea typeface="HGPｺﾞｼｯｸM" panose="020B0600000000000000" pitchFamily="50" charset="-128"/>
                  </a:defRPr>
                </a:lvl9pPr>
              </a:lstStyle>
              <a:p>
                <a:pPr eaLnBrk="1" hangingPunct="1"/>
                <a:endParaRPr lang="ja-JP" altLang="en-US" sz="1050" dirty="0">
                  <a:latin typeface="Times New Roman" panose="02020603050405020304" pitchFamily="18" charset="0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63" name="Line 41"/>
              <p:cNvSpPr>
                <a:spLocks noChangeShapeType="1"/>
              </p:cNvSpPr>
              <p:nvPr/>
            </p:nvSpPr>
            <p:spPr bwMode="auto">
              <a:xfrm flipV="1">
                <a:off x="1620228" y="1938536"/>
                <a:ext cx="1587" cy="34512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64" name="Line 42"/>
              <p:cNvSpPr>
                <a:spLocks noChangeShapeType="1"/>
              </p:cNvSpPr>
              <p:nvPr/>
            </p:nvSpPr>
            <p:spPr bwMode="auto">
              <a:xfrm flipH="1">
                <a:off x="1620228" y="5389761"/>
                <a:ext cx="90487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65" name="Line 43"/>
              <p:cNvSpPr>
                <a:spLocks noChangeShapeType="1"/>
              </p:cNvSpPr>
              <p:nvPr/>
            </p:nvSpPr>
            <p:spPr bwMode="auto">
              <a:xfrm flipH="1">
                <a:off x="1620228" y="4873824"/>
                <a:ext cx="904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66" name="Line 44"/>
              <p:cNvSpPr>
                <a:spLocks noChangeShapeType="1"/>
              </p:cNvSpPr>
              <p:nvPr/>
            </p:nvSpPr>
            <p:spPr bwMode="auto">
              <a:xfrm flipH="1">
                <a:off x="1620228" y="4391224"/>
                <a:ext cx="9048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67" name="Line 45"/>
              <p:cNvSpPr>
                <a:spLocks noChangeShapeType="1"/>
              </p:cNvSpPr>
              <p:nvPr/>
            </p:nvSpPr>
            <p:spPr bwMode="auto">
              <a:xfrm flipH="1">
                <a:off x="1620228" y="3905449"/>
                <a:ext cx="904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68" name="Line 46"/>
              <p:cNvSpPr>
                <a:spLocks noChangeShapeType="1"/>
              </p:cNvSpPr>
              <p:nvPr/>
            </p:nvSpPr>
            <p:spPr bwMode="auto">
              <a:xfrm flipH="1">
                <a:off x="1620228" y="3422849"/>
                <a:ext cx="904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69" name="Line 47"/>
              <p:cNvSpPr>
                <a:spLocks noChangeShapeType="1"/>
              </p:cNvSpPr>
              <p:nvPr/>
            </p:nvSpPr>
            <p:spPr bwMode="auto">
              <a:xfrm flipH="1">
                <a:off x="1620228" y="2938661"/>
                <a:ext cx="90487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70" name="Line 48"/>
              <p:cNvSpPr>
                <a:spLocks noChangeShapeType="1"/>
              </p:cNvSpPr>
              <p:nvPr/>
            </p:nvSpPr>
            <p:spPr bwMode="auto">
              <a:xfrm flipH="1">
                <a:off x="1620228" y="2422724"/>
                <a:ext cx="90487" cy="158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71" name="Line 49"/>
              <p:cNvSpPr>
                <a:spLocks noChangeShapeType="1"/>
              </p:cNvSpPr>
              <p:nvPr/>
            </p:nvSpPr>
            <p:spPr bwMode="auto">
              <a:xfrm flipH="1">
                <a:off x="1620228" y="1938536"/>
                <a:ext cx="90487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72" name="Line 58"/>
              <p:cNvSpPr>
                <a:spLocks noChangeShapeType="1"/>
              </p:cNvSpPr>
              <p:nvPr/>
            </p:nvSpPr>
            <p:spPr bwMode="auto">
              <a:xfrm>
                <a:off x="1620228" y="5389761"/>
                <a:ext cx="6132512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73" name="Line 59"/>
              <p:cNvSpPr>
                <a:spLocks noChangeShapeType="1"/>
              </p:cNvSpPr>
              <p:nvPr/>
            </p:nvSpPr>
            <p:spPr bwMode="auto">
              <a:xfrm>
                <a:off x="1620228" y="5292924"/>
                <a:ext cx="1587" cy="968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74" name="Line 64"/>
              <p:cNvSpPr>
                <a:spLocks noChangeShapeType="1"/>
              </p:cNvSpPr>
              <p:nvPr/>
            </p:nvSpPr>
            <p:spPr bwMode="auto">
              <a:xfrm>
                <a:off x="7752740" y="5288161"/>
                <a:ext cx="1588" cy="1016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  <p:grpSp>
          <p:nvGrpSpPr>
            <p:cNvPr id="6" name="グループ化 9"/>
            <p:cNvGrpSpPr>
              <a:grpSpLocks/>
            </p:cNvGrpSpPr>
            <p:nvPr/>
          </p:nvGrpSpPr>
          <p:grpSpPr bwMode="auto">
            <a:xfrm>
              <a:off x="2009165" y="5002411"/>
              <a:ext cx="717550" cy="322263"/>
              <a:chOff x="1944513" y="4789973"/>
              <a:chExt cx="717550" cy="322263"/>
            </a:xfrm>
          </p:grpSpPr>
          <p:sp>
            <p:nvSpPr>
              <p:cNvPr id="47" name="Freeform 21"/>
              <p:cNvSpPr>
                <a:spLocks/>
              </p:cNvSpPr>
              <p:nvPr/>
            </p:nvSpPr>
            <p:spPr bwMode="auto">
              <a:xfrm>
                <a:off x="2573163" y="4789973"/>
                <a:ext cx="88900" cy="322263"/>
              </a:xfrm>
              <a:custGeom>
                <a:avLst/>
                <a:gdLst>
                  <a:gd name="T0" fmla="*/ 0 w 59"/>
                  <a:gd name="T1" fmla="*/ 496906417 h 209"/>
                  <a:gd name="T2" fmla="*/ 0 w 59"/>
                  <a:gd name="T3" fmla="*/ 99856814 h 209"/>
                  <a:gd name="T4" fmla="*/ 133952712 w 59"/>
                  <a:gd name="T5" fmla="*/ 0 h 209"/>
                  <a:gd name="T6" fmla="*/ 133952712 w 59"/>
                  <a:gd name="T7" fmla="*/ 347121967 h 209"/>
                  <a:gd name="T8" fmla="*/ 0 w 59"/>
                  <a:gd name="T9" fmla="*/ 496906417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209"/>
                  <a:gd name="T17" fmla="*/ 59 w 59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209">
                    <a:moveTo>
                      <a:pt x="0" y="209"/>
                    </a:moveTo>
                    <a:lnTo>
                      <a:pt x="0" y="42"/>
                    </a:lnTo>
                    <a:lnTo>
                      <a:pt x="59" y="0"/>
                    </a:lnTo>
                    <a:lnTo>
                      <a:pt x="59" y="146"/>
                    </a:lnTo>
                    <a:lnTo>
                      <a:pt x="0" y="209"/>
                    </a:lnTo>
                    <a:close/>
                  </a:path>
                </a:pathLst>
              </a:custGeom>
              <a:solidFill>
                <a:srgbClr val="4D4D80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48" name="Rectangle 22"/>
              <p:cNvSpPr>
                <a:spLocks noChangeArrowheads="1"/>
              </p:cNvSpPr>
              <p:nvPr/>
            </p:nvSpPr>
            <p:spPr bwMode="auto">
              <a:xfrm>
                <a:off x="1944650" y="4855315"/>
                <a:ext cx="628636" cy="257207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50">
                  <a:latin typeface="+mn-lt"/>
                  <a:ea typeface="HGPｺﾞｼｯｸE" pitchFamily="50" charset="-128"/>
                </a:endParaRPr>
              </a:p>
            </p:txBody>
          </p:sp>
          <p:sp>
            <p:nvSpPr>
              <p:cNvPr id="49" name="Freeform 23"/>
              <p:cNvSpPr>
                <a:spLocks/>
              </p:cNvSpPr>
              <p:nvPr/>
            </p:nvSpPr>
            <p:spPr bwMode="auto">
              <a:xfrm>
                <a:off x="1944513" y="4789973"/>
                <a:ext cx="717550" cy="65088"/>
              </a:xfrm>
              <a:custGeom>
                <a:avLst/>
                <a:gdLst>
                  <a:gd name="T0" fmla="*/ 952757732 w 473"/>
                  <a:gd name="T1" fmla="*/ 100867803 h 42"/>
                  <a:gd name="T2" fmla="*/ 1088537003 w 473"/>
                  <a:gd name="T3" fmla="*/ 0 h 42"/>
                  <a:gd name="T4" fmla="*/ 181807145 w 473"/>
                  <a:gd name="T5" fmla="*/ 0 h 42"/>
                  <a:gd name="T6" fmla="*/ 0 w 473"/>
                  <a:gd name="T7" fmla="*/ 100867803 h 42"/>
                  <a:gd name="T8" fmla="*/ 952757732 w 473"/>
                  <a:gd name="T9" fmla="*/ 100867803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3"/>
                  <a:gd name="T16" fmla="*/ 0 h 42"/>
                  <a:gd name="T17" fmla="*/ 473 w 473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3" h="42">
                    <a:moveTo>
                      <a:pt x="414" y="42"/>
                    </a:moveTo>
                    <a:lnTo>
                      <a:pt x="473" y="0"/>
                    </a:lnTo>
                    <a:lnTo>
                      <a:pt x="79" y="0"/>
                    </a:lnTo>
                    <a:lnTo>
                      <a:pt x="0" y="42"/>
                    </a:lnTo>
                    <a:lnTo>
                      <a:pt x="414" y="42"/>
                    </a:lnTo>
                    <a:close/>
                  </a:path>
                </a:pathLst>
              </a:custGeom>
              <a:solidFill>
                <a:srgbClr val="7373BF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  <p:sp>
          <p:nvSpPr>
            <p:cNvPr id="7" name="テキスト ボックス 84"/>
            <p:cNvSpPr txBox="1">
              <a:spLocks noChangeArrowheads="1"/>
            </p:cNvSpPr>
            <p:nvPr/>
          </p:nvSpPr>
          <p:spPr bwMode="auto">
            <a:xfrm>
              <a:off x="826849" y="1863925"/>
              <a:ext cx="720080" cy="269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11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10000</a:t>
              </a:r>
              <a:endParaRPr lang="ja-JP" altLang="en-US" sz="11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grpSp>
          <p:nvGrpSpPr>
            <p:cNvPr id="8" name="グループ化 8"/>
            <p:cNvGrpSpPr>
              <a:grpSpLocks/>
            </p:cNvGrpSpPr>
            <p:nvPr/>
          </p:nvGrpSpPr>
          <p:grpSpPr bwMode="auto">
            <a:xfrm>
              <a:off x="3234715" y="4218663"/>
              <a:ext cx="719138" cy="1106011"/>
              <a:chOff x="3170063" y="4080361"/>
              <a:chExt cx="719138" cy="1031875"/>
            </a:xfrm>
          </p:grpSpPr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3798713" y="4080361"/>
                <a:ext cx="90488" cy="1031875"/>
              </a:xfrm>
              <a:custGeom>
                <a:avLst/>
                <a:gdLst>
                  <a:gd name="T0" fmla="*/ 0 w 59"/>
                  <a:gd name="T1" fmla="*/ 1591578499 h 669"/>
                  <a:gd name="T2" fmla="*/ 0 w 59"/>
                  <a:gd name="T3" fmla="*/ 99919125 h 669"/>
                  <a:gd name="T4" fmla="*/ 138780985 w 59"/>
                  <a:gd name="T5" fmla="*/ 0 h 669"/>
                  <a:gd name="T6" fmla="*/ 138780985 w 59"/>
                  <a:gd name="T7" fmla="*/ 1441699041 h 669"/>
                  <a:gd name="T8" fmla="*/ 0 w 59"/>
                  <a:gd name="T9" fmla="*/ 1591578499 h 6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669"/>
                  <a:gd name="T17" fmla="*/ 59 w 59"/>
                  <a:gd name="T18" fmla="*/ 669 h 6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669">
                    <a:moveTo>
                      <a:pt x="0" y="669"/>
                    </a:moveTo>
                    <a:lnTo>
                      <a:pt x="0" y="42"/>
                    </a:lnTo>
                    <a:lnTo>
                      <a:pt x="59" y="0"/>
                    </a:lnTo>
                    <a:lnTo>
                      <a:pt x="59" y="606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4D4D80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45" name="Rectangle 26"/>
              <p:cNvSpPr>
                <a:spLocks noChangeArrowheads="1"/>
              </p:cNvSpPr>
              <p:nvPr/>
            </p:nvSpPr>
            <p:spPr bwMode="auto">
              <a:xfrm>
                <a:off x="3170172" y="4145231"/>
                <a:ext cx="628636" cy="96727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50">
                  <a:latin typeface="+mn-lt"/>
                  <a:ea typeface="HGPｺﾞｼｯｸE" pitchFamily="50" charset="-128"/>
                </a:endParaRPr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170063" y="4080361"/>
                <a:ext cx="719138" cy="65087"/>
              </a:xfrm>
              <a:custGeom>
                <a:avLst/>
                <a:gdLst>
                  <a:gd name="T0" fmla="*/ 956979590 w 473"/>
                  <a:gd name="T1" fmla="*/ 100864704 h 42"/>
                  <a:gd name="T2" fmla="*/ 1093360387 w 473"/>
                  <a:gd name="T3" fmla="*/ 0 h 42"/>
                  <a:gd name="T4" fmla="*/ 182612400 w 473"/>
                  <a:gd name="T5" fmla="*/ 0 h 42"/>
                  <a:gd name="T6" fmla="*/ 0 w 473"/>
                  <a:gd name="T7" fmla="*/ 100864704 h 42"/>
                  <a:gd name="T8" fmla="*/ 956979590 w 473"/>
                  <a:gd name="T9" fmla="*/ 100864704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3"/>
                  <a:gd name="T16" fmla="*/ 0 h 42"/>
                  <a:gd name="T17" fmla="*/ 473 w 473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3" h="42">
                    <a:moveTo>
                      <a:pt x="414" y="42"/>
                    </a:moveTo>
                    <a:lnTo>
                      <a:pt x="473" y="0"/>
                    </a:lnTo>
                    <a:lnTo>
                      <a:pt x="79" y="0"/>
                    </a:lnTo>
                    <a:lnTo>
                      <a:pt x="0" y="42"/>
                    </a:lnTo>
                    <a:lnTo>
                      <a:pt x="414" y="42"/>
                    </a:lnTo>
                    <a:close/>
                  </a:path>
                </a:pathLst>
              </a:custGeom>
              <a:solidFill>
                <a:srgbClr val="7373BF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  <p:grpSp>
          <p:nvGrpSpPr>
            <p:cNvPr id="9" name="グループ化 7"/>
            <p:cNvGrpSpPr>
              <a:grpSpLocks/>
            </p:cNvGrpSpPr>
            <p:nvPr/>
          </p:nvGrpSpPr>
          <p:grpSpPr bwMode="auto">
            <a:xfrm>
              <a:off x="4461853" y="3678436"/>
              <a:ext cx="717550" cy="1646240"/>
              <a:chOff x="4397201" y="3494002"/>
              <a:chExt cx="717550" cy="1618235"/>
            </a:xfrm>
          </p:grpSpPr>
          <p:sp>
            <p:nvSpPr>
              <p:cNvPr id="41" name="Freeform 29"/>
              <p:cNvSpPr>
                <a:spLocks/>
              </p:cNvSpPr>
              <p:nvPr/>
            </p:nvSpPr>
            <p:spPr bwMode="auto">
              <a:xfrm>
                <a:off x="4995688" y="3494003"/>
                <a:ext cx="119063" cy="1618234"/>
              </a:xfrm>
              <a:custGeom>
                <a:avLst/>
                <a:gdLst>
                  <a:gd name="T0" fmla="*/ 0 w 79"/>
                  <a:gd name="T1" fmla="*/ 2147483646 h 1024"/>
                  <a:gd name="T2" fmla="*/ 0 w 79"/>
                  <a:gd name="T3" fmla="*/ 151137366 h 1024"/>
                  <a:gd name="T4" fmla="*/ 179443012 w 79"/>
                  <a:gd name="T5" fmla="*/ 0 h 1024"/>
                  <a:gd name="T6" fmla="*/ 179443012 w 79"/>
                  <a:gd name="T7" fmla="*/ 2147483646 h 1024"/>
                  <a:gd name="T8" fmla="*/ 0 w 79"/>
                  <a:gd name="T9" fmla="*/ 2147483646 h 10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1024"/>
                  <a:gd name="T17" fmla="*/ 79 w 79"/>
                  <a:gd name="T18" fmla="*/ 1024 h 10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1024">
                    <a:moveTo>
                      <a:pt x="0" y="1024"/>
                    </a:moveTo>
                    <a:lnTo>
                      <a:pt x="0" y="62"/>
                    </a:lnTo>
                    <a:lnTo>
                      <a:pt x="79" y="0"/>
                    </a:lnTo>
                    <a:lnTo>
                      <a:pt x="79" y="961"/>
                    </a:lnTo>
                    <a:lnTo>
                      <a:pt x="0" y="1024"/>
                    </a:lnTo>
                    <a:close/>
                  </a:path>
                </a:pathLst>
              </a:custGeom>
              <a:solidFill>
                <a:srgbClr val="4D4D80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42" name="Rectangle 30"/>
              <p:cNvSpPr>
                <a:spLocks noChangeArrowheads="1"/>
              </p:cNvSpPr>
              <p:nvPr/>
            </p:nvSpPr>
            <p:spPr bwMode="auto">
              <a:xfrm>
                <a:off x="4397282" y="3590845"/>
                <a:ext cx="598474" cy="152167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50">
                  <a:latin typeface="+mn-lt"/>
                  <a:ea typeface="HGPｺﾞｼｯｸE" pitchFamily="50" charset="-128"/>
                </a:endParaRPr>
              </a:p>
            </p:txBody>
          </p:sp>
          <p:sp>
            <p:nvSpPr>
              <p:cNvPr id="43" name="Freeform 31"/>
              <p:cNvSpPr>
                <a:spLocks/>
              </p:cNvSpPr>
              <p:nvPr/>
            </p:nvSpPr>
            <p:spPr bwMode="auto">
              <a:xfrm>
                <a:off x="4397201" y="3494002"/>
                <a:ext cx="717550" cy="96838"/>
              </a:xfrm>
              <a:custGeom>
                <a:avLst/>
                <a:gdLst>
                  <a:gd name="T0" fmla="*/ 906731375 w 473"/>
                  <a:gd name="T1" fmla="*/ 151251585 h 62"/>
                  <a:gd name="T2" fmla="*/ 1088537003 w 473"/>
                  <a:gd name="T3" fmla="*/ 0 h 62"/>
                  <a:gd name="T4" fmla="*/ 181807145 w 473"/>
                  <a:gd name="T5" fmla="*/ 0 h 62"/>
                  <a:gd name="T6" fmla="*/ 0 w 473"/>
                  <a:gd name="T7" fmla="*/ 151251585 h 62"/>
                  <a:gd name="T8" fmla="*/ 906731375 w 473"/>
                  <a:gd name="T9" fmla="*/ 151251585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3"/>
                  <a:gd name="T16" fmla="*/ 0 h 62"/>
                  <a:gd name="T17" fmla="*/ 473 w 47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3" h="62">
                    <a:moveTo>
                      <a:pt x="394" y="62"/>
                    </a:moveTo>
                    <a:lnTo>
                      <a:pt x="473" y="0"/>
                    </a:lnTo>
                    <a:lnTo>
                      <a:pt x="79" y="0"/>
                    </a:lnTo>
                    <a:lnTo>
                      <a:pt x="0" y="62"/>
                    </a:lnTo>
                    <a:lnTo>
                      <a:pt x="394" y="62"/>
                    </a:lnTo>
                    <a:close/>
                  </a:path>
                </a:pathLst>
              </a:custGeom>
              <a:solidFill>
                <a:srgbClr val="7373BF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  <p:grpSp>
          <p:nvGrpSpPr>
            <p:cNvPr id="10" name="グループ化 4"/>
            <p:cNvGrpSpPr>
              <a:grpSpLocks/>
            </p:cNvGrpSpPr>
            <p:nvPr/>
          </p:nvGrpSpPr>
          <p:grpSpPr bwMode="auto">
            <a:xfrm>
              <a:off x="6912791" y="1764173"/>
              <a:ext cx="718425" cy="3557325"/>
              <a:chOff x="6848139" y="1517499"/>
              <a:chExt cx="718425" cy="3591562"/>
            </a:xfrm>
          </p:grpSpPr>
          <p:sp>
            <p:nvSpPr>
              <p:cNvPr id="38" name="Freeform 37"/>
              <p:cNvSpPr>
                <a:spLocks/>
              </p:cNvSpPr>
              <p:nvPr/>
            </p:nvSpPr>
            <p:spPr bwMode="auto">
              <a:xfrm>
                <a:off x="7447502" y="1517499"/>
                <a:ext cx="119062" cy="3590925"/>
              </a:xfrm>
              <a:custGeom>
                <a:avLst/>
                <a:gdLst>
                  <a:gd name="T0" fmla="*/ 0 w 79"/>
                  <a:gd name="T1" fmla="*/ 2147483646 h 2216"/>
                  <a:gd name="T2" fmla="*/ 0 w 79"/>
                  <a:gd name="T3" fmla="*/ 165430479 h 2216"/>
                  <a:gd name="T4" fmla="*/ 179439998 w 79"/>
                  <a:gd name="T5" fmla="*/ 0 h 2216"/>
                  <a:gd name="T6" fmla="*/ 179439998 w 79"/>
                  <a:gd name="T7" fmla="*/ 2147483646 h 2216"/>
                  <a:gd name="T8" fmla="*/ 0 w 79"/>
                  <a:gd name="T9" fmla="*/ 2147483646 h 2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2216"/>
                  <a:gd name="T17" fmla="*/ 79 w 79"/>
                  <a:gd name="T18" fmla="*/ 2216 h 22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2216">
                    <a:moveTo>
                      <a:pt x="0" y="2216"/>
                    </a:moveTo>
                    <a:lnTo>
                      <a:pt x="0" y="63"/>
                    </a:lnTo>
                    <a:lnTo>
                      <a:pt x="79" y="0"/>
                    </a:lnTo>
                    <a:lnTo>
                      <a:pt x="79" y="2153"/>
                    </a:lnTo>
                    <a:lnTo>
                      <a:pt x="0" y="2216"/>
                    </a:lnTo>
                    <a:close/>
                  </a:path>
                </a:pathLst>
              </a:custGeom>
              <a:solidFill>
                <a:schemeClr val="accent2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6849913" y="1619667"/>
                <a:ext cx="598475" cy="3489683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50">
                  <a:latin typeface="+mn-lt"/>
                  <a:ea typeface="HGPｺﾞｼｯｸE" pitchFamily="50" charset="-128"/>
                </a:endParaRPr>
              </a:p>
            </p:txBody>
          </p:sp>
          <p:sp>
            <p:nvSpPr>
              <p:cNvPr id="40" name="Freeform 39"/>
              <p:cNvSpPr>
                <a:spLocks/>
              </p:cNvSpPr>
              <p:nvPr/>
            </p:nvSpPr>
            <p:spPr bwMode="auto">
              <a:xfrm>
                <a:off x="6848139" y="1518136"/>
                <a:ext cx="717550" cy="101600"/>
              </a:xfrm>
              <a:custGeom>
                <a:avLst/>
                <a:gdLst>
                  <a:gd name="T0" fmla="*/ 906731375 w 473"/>
                  <a:gd name="T1" fmla="*/ 163850159 h 63"/>
                  <a:gd name="T2" fmla="*/ 1088537003 w 473"/>
                  <a:gd name="T3" fmla="*/ 0 h 63"/>
                  <a:gd name="T4" fmla="*/ 135779271 w 473"/>
                  <a:gd name="T5" fmla="*/ 0 h 63"/>
                  <a:gd name="T6" fmla="*/ 0 w 473"/>
                  <a:gd name="T7" fmla="*/ 163850159 h 63"/>
                  <a:gd name="T8" fmla="*/ 906731375 w 473"/>
                  <a:gd name="T9" fmla="*/ 163850159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3"/>
                  <a:gd name="T16" fmla="*/ 0 h 63"/>
                  <a:gd name="T17" fmla="*/ 473 w 473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3" h="63">
                    <a:moveTo>
                      <a:pt x="394" y="63"/>
                    </a:moveTo>
                    <a:lnTo>
                      <a:pt x="473" y="0"/>
                    </a:lnTo>
                    <a:lnTo>
                      <a:pt x="59" y="0"/>
                    </a:lnTo>
                    <a:lnTo>
                      <a:pt x="0" y="63"/>
                    </a:lnTo>
                    <a:lnTo>
                      <a:pt x="394" y="63"/>
                    </a:lnTo>
                    <a:close/>
                  </a:path>
                </a:pathLst>
              </a:custGeom>
              <a:solidFill>
                <a:schemeClr val="accent2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  <p:sp>
          <p:nvSpPr>
            <p:cNvPr id="11" name="テキスト ボックス 85"/>
            <p:cNvSpPr txBox="1">
              <a:spLocks noChangeArrowheads="1"/>
            </p:cNvSpPr>
            <p:nvPr/>
          </p:nvSpPr>
          <p:spPr bwMode="auto">
            <a:xfrm>
              <a:off x="826849" y="2295971"/>
              <a:ext cx="720080" cy="269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11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1000</a:t>
              </a:r>
              <a:endParaRPr lang="ja-JP" altLang="en-US" sz="11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12" name="テキスト ボックス 86"/>
            <p:cNvSpPr txBox="1">
              <a:spLocks noChangeArrowheads="1"/>
            </p:cNvSpPr>
            <p:nvPr/>
          </p:nvSpPr>
          <p:spPr bwMode="auto">
            <a:xfrm>
              <a:off x="826849" y="2728020"/>
              <a:ext cx="720080" cy="269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11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100</a:t>
              </a:r>
              <a:endParaRPr lang="ja-JP" altLang="en-US" sz="11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13" name="テキスト ボックス 87"/>
            <p:cNvSpPr txBox="1">
              <a:spLocks noChangeArrowheads="1"/>
            </p:cNvSpPr>
            <p:nvPr/>
          </p:nvSpPr>
          <p:spPr bwMode="auto">
            <a:xfrm>
              <a:off x="826849" y="3232076"/>
              <a:ext cx="720080" cy="269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11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10</a:t>
              </a:r>
              <a:endParaRPr lang="ja-JP" altLang="en-US" sz="11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14" name="テキスト ボックス 88"/>
            <p:cNvSpPr txBox="1">
              <a:spLocks noChangeArrowheads="1"/>
            </p:cNvSpPr>
            <p:nvPr/>
          </p:nvSpPr>
          <p:spPr bwMode="auto">
            <a:xfrm>
              <a:off x="826849" y="3736133"/>
              <a:ext cx="720080" cy="269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11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</a:t>
              </a:r>
              <a:endParaRPr lang="ja-JP" altLang="en-US" sz="11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15" name="テキスト ボックス 89"/>
            <p:cNvSpPr txBox="1">
              <a:spLocks noChangeArrowheads="1"/>
            </p:cNvSpPr>
            <p:nvPr/>
          </p:nvSpPr>
          <p:spPr bwMode="auto">
            <a:xfrm>
              <a:off x="826849" y="4240189"/>
              <a:ext cx="720080" cy="269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11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0.1</a:t>
              </a:r>
              <a:endParaRPr lang="ja-JP" altLang="en-US" sz="11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grpSp>
          <p:nvGrpSpPr>
            <p:cNvPr id="16" name="グループ化 2"/>
            <p:cNvGrpSpPr>
              <a:grpSpLocks/>
            </p:cNvGrpSpPr>
            <p:nvPr/>
          </p:nvGrpSpPr>
          <p:grpSpPr bwMode="auto">
            <a:xfrm>
              <a:off x="5687403" y="2777211"/>
              <a:ext cx="719137" cy="2547464"/>
              <a:chOff x="5622751" y="2512407"/>
              <a:chExt cx="719137" cy="2599830"/>
            </a:xfrm>
          </p:grpSpPr>
          <p:sp>
            <p:nvSpPr>
              <p:cNvPr id="35" name="Freeform 33"/>
              <p:cNvSpPr>
                <a:spLocks/>
              </p:cNvSpPr>
              <p:nvPr/>
            </p:nvSpPr>
            <p:spPr bwMode="auto">
              <a:xfrm>
                <a:off x="6220444" y="2512407"/>
                <a:ext cx="120650" cy="2596654"/>
              </a:xfrm>
              <a:custGeom>
                <a:avLst/>
                <a:gdLst>
                  <a:gd name="T0" fmla="*/ 0 w 79"/>
                  <a:gd name="T1" fmla="*/ 2147483646 h 1610"/>
                  <a:gd name="T2" fmla="*/ 0 w 79"/>
                  <a:gd name="T3" fmla="*/ 156694360 h 1610"/>
                  <a:gd name="T4" fmla="*/ 184258513 w 79"/>
                  <a:gd name="T5" fmla="*/ 0 h 1610"/>
                  <a:gd name="T6" fmla="*/ 184258513 w 79"/>
                  <a:gd name="T7" fmla="*/ 2147483646 h 1610"/>
                  <a:gd name="T8" fmla="*/ 0 w 79"/>
                  <a:gd name="T9" fmla="*/ 2147483646 h 16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1610"/>
                  <a:gd name="T17" fmla="*/ 79 w 79"/>
                  <a:gd name="T18" fmla="*/ 1610 h 16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1610">
                    <a:moveTo>
                      <a:pt x="0" y="1610"/>
                    </a:moveTo>
                    <a:lnTo>
                      <a:pt x="0" y="63"/>
                    </a:lnTo>
                    <a:lnTo>
                      <a:pt x="79" y="0"/>
                    </a:lnTo>
                    <a:lnTo>
                      <a:pt x="79" y="1547"/>
                    </a:lnTo>
                    <a:lnTo>
                      <a:pt x="0" y="1610"/>
                    </a:lnTo>
                    <a:close/>
                  </a:path>
                </a:pathLst>
              </a:custGeom>
              <a:solidFill>
                <a:srgbClr val="4D4D80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  <p:sp>
            <p:nvSpPr>
              <p:cNvPr id="36" name="Rectangle 34"/>
              <p:cNvSpPr>
                <a:spLocks noChangeArrowheads="1"/>
              </p:cNvSpPr>
              <p:nvPr/>
            </p:nvSpPr>
            <p:spPr bwMode="auto">
              <a:xfrm>
                <a:off x="5622804" y="2612352"/>
                <a:ext cx="598474" cy="2500177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050">
                  <a:latin typeface="+mn-lt"/>
                  <a:ea typeface="HGPｺﾞｼｯｸE" pitchFamily="50" charset="-128"/>
                </a:endParaRPr>
              </a:p>
            </p:txBody>
          </p:sp>
          <p:sp>
            <p:nvSpPr>
              <p:cNvPr id="37" name="Freeform 35"/>
              <p:cNvSpPr>
                <a:spLocks/>
              </p:cNvSpPr>
              <p:nvPr/>
            </p:nvSpPr>
            <p:spPr bwMode="auto">
              <a:xfrm>
                <a:off x="5622751" y="2515563"/>
                <a:ext cx="719137" cy="96837"/>
              </a:xfrm>
              <a:custGeom>
                <a:avLst/>
                <a:gdLst>
                  <a:gd name="T0" fmla="*/ 910745200 w 473"/>
                  <a:gd name="T1" fmla="*/ 148847692 h 63"/>
                  <a:gd name="T2" fmla="*/ 1093357346 w 473"/>
                  <a:gd name="T3" fmla="*/ 0 h 63"/>
                  <a:gd name="T4" fmla="*/ 136380607 w 473"/>
                  <a:gd name="T5" fmla="*/ 0 h 63"/>
                  <a:gd name="T6" fmla="*/ 0 w 473"/>
                  <a:gd name="T7" fmla="*/ 148847692 h 63"/>
                  <a:gd name="T8" fmla="*/ 910745200 w 473"/>
                  <a:gd name="T9" fmla="*/ 148847692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3"/>
                  <a:gd name="T16" fmla="*/ 0 h 63"/>
                  <a:gd name="T17" fmla="*/ 473 w 473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3" h="63">
                    <a:moveTo>
                      <a:pt x="394" y="63"/>
                    </a:moveTo>
                    <a:lnTo>
                      <a:pt x="473" y="0"/>
                    </a:lnTo>
                    <a:lnTo>
                      <a:pt x="59" y="0"/>
                    </a:lnTo>
                    <a:lnTo>
                      <a:pt x="0" y="63"/>
                    </a:lnTo>
                    <a:lnTo>
                      <a:pt x="394" y="63"/>
                    </a:lnTo>
                    <a:close/>
                  </a:path>
                </a:pathLst>
              </a:custGeom>
              <a:solidFill>
                <a:srgbClr val="7373BF"/>
              </a:solidFill>
              <a:ln w="317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050" dirty="0">
                  <a:latin typeface="Times New Roman" panose="02020603050405020304" pitchFamily="18" charset="0"/>
                  <a:ea typeface="HGP明朝B" panose="02020800000000000000" pitchFamily="18" charset="-128"/>
                </a:endParaRPr>
              </a:p>
            </p:txBody>
          </p:sp>
        </p:grpSp>
        <p:sp>
          <p:nvSpPr>
            <p:cNvPr id="17" name="テキスト ボックス 90"/>
            <p:cNvSpPr txBox="1">
              <a:spLocks noChangeArrowheads="1"/>
            </p:cNvSpPr>
            <p:nvPr/>
          </p:nvSpPr>
          <p:spPr bwMode="auto">
            <a:xfrm>
              <a:off x="826849" y="4744245"/>
              <a:ext cx="720080" cy="269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11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0.01</a:t>
              </a:r>
              <a:endParaRPr lang="ja-JP" altLang="en-US" sz="11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18" name="テキスト ボックス 91"/>
            <p:cNvSpPr txBox="1">
              <a:spLocks noChangeArrowheads="1"/>
            </p:cNvSpPr>
            <p:nvPr/>
          </p:nvSpPr>
          <p:spPr bwMode="auto">
            <a:xfrm>
              <a:off x="1771119" y="5531471"/>
              <a:ext cx="1079639" cy="514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sz="105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TS(TTL)</a:t>
              </a:r>
            </a:p>
            <a:p>
              <a:pPr algn="ctr" eaLnBrk="1" hangingPunct="1"/>
              <a:r>
                <a:rPr lang="en-US" altLang="ja-JP" sz="105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1983</a:t>
              </a:r>
            </a:p>
          </p:txBody>
        </p:sp>
        <p:sp>
          <p:nvSpPr>
            <p:cNvPr id="19" name="テキスト ボックス 92"/>
            <p:cNvSpPr txBox="1">
              <a:spLocks noChangeArrowheads="1"/>
            </p:cNvSpPr>
            <p:nvPr/>
          </p:nvSpPr>
          <p:spPr bwMode="auto">
            <a:xfrm>
              <a:off x="2903783" y="5531471"/>
              <a:ext cx="1262585" cy="514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sz="105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NTS(CPLD)</a:t>
              </a:r>
            </a:p>
            <a:p>
              <a:pPr algn="ctr" eaLnBrk="1" hangingPunct="1"/>
              <a:r>
                <a:rPr lang="en-US" altLang="ja-JP" sz="105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1994</a:t>
              </a:r>
            </a:p>
          </p:txBody>
        </p:sp>
        <p:sp>
          <p:nvSpPr>
            <p:cNvPr id="20" name="テキスト ボックス 93"/>
            <p:cNvSpPr txBox="1">
              <a:spLocks noChangeArrowheads="1"/>
            </p:cNvSpPr>
            <p:nvPr/>
          </p:nvSpPr>
          <p:spPr bwMode="auto">
            <a:xfrm>
              <a:off x="4133516" y="5531471"/>
              <a:ext cx="1251389" cy="514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sz="105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UTS(FPGA)</a:t>
              </a:r>
            </a:p>
            <a:p>
              <a:pPr algn="ctr" eaLnBrk="1" hangingPunct="1"/>
              <a:r>
                <a:rPr lang="en-US" altLang="ja-JP" sz="105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1998</a:t>
              </a:r>
            </a:p>
          </p:txBody>
        </p:sp>
        <p:sp>
          <p:nvSpPr>
            <p:cNvPr id="21" name="テキスト ボックス 94"/>
            <p:cNvSpPr txBox="1">
              <a:spLocks noChangeArrowheads="1"/>
            </p:cNvSpPr>
            <p:nvPr/>
          </p:nvSpPr>
          <p:spPr bwMode="auto">
            <a:xfrm>
              <a:off x="5258499" y="5531471"/>
              <a:ext cx="1449698" cy="102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sz="1050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S-UTS</a:t>
              </a:r>
            </a:p>
            <a:p>
              <a:pPr algn="ctr" eaLnBrk="1" hangingPunct="1"/>
              <a:r>
                <a:rPr lang="en-US" altLang="ja-JP" sz="1050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(</a:t>
              </a:r>
              <a:r>
                <a:rPr lang="en-US" altLang="ja-JP" sz="105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FPGA)</a:t>
              </a:r>
            </a:p>
            <a:p>
              <a:pPr algn="ctr" eaLnBrk="1" hangingPunct="1"/>
              <a:r>
                <a:rPr lang="en-US" altLang="ja-JP" sz="1050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2006-</a:t>
              </a:r>
              <a:endParaRPr lang="en-US" altLang="ja-JP" sz="105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  <a:p>
              <a:pPr algn="ctr" eaLnBrk="1" hangingPunct="1"/>
              <a:r>
                <a:rPr lang="en-US" altLang="ja-JP" sz="1050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Running</a:t>
              </a:r>
              <a:endParaRPr lang="ja-JP" altLang="en-US" sz="105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2" name="テキスト ボックス 95"/>
            <p:cNvSpPr txBox="1"/>
            <p:nvPr/>
          </p:nvSpPr>
          <p:spPr>
            <a:xfrm>
              <a:off x="6538336" y="5526599"/>
              <a:ext cx="1482692" cy="1029775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050" dirty="0" smtClean="0">
                  <a:solidFill>
                    <a:srgbClr val="A10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</a:rPr>
                <a:t>HTS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050" dirty="0" smtClean="0">
                  <a:solidFill>
                    <a:srgbClr val="A10F00"/>
                  </a:solidFill>
                  <a:latin typeface="+mn-lt"/>
                  <a:ea typeface="+mn-ea"/>
                </a:rPr>
                <a:t>(</a:t>
              </a:r>
              <a:r>
                <a:rPr lang="en-US" altLang="ja-JP" sz="1050" dirty="0">
                  <a:solidFill>
                    <a:srgbClr val="A10F00"/>
                  </a:solidFill>
                  <a:latin typeface="+mn-lt"/>
                  <a:ea typeface="+mn-ea"/>
                </a:rPr>
                <a:t>GPGPU)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050" dirty="0" smtClean="0">
                  <a:solidFill>
                    <a:srgbClr val="A10F00"/>
                  </a:solidFill>
                  <a:latin typeface="+mn-lt"/>
                  <a:ea typeface="+mn-ea"/>
                </a:rPr>
                <a:t>2011-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050" dirty="0" smtClean="0">
                  <a:solidFill>
                    <a:srgbClr val="A10F00"/>
                  </a:solidFill>
                  <a:latin typeface="+mn-lt"/>
                  <a:ea typeface="+mn-ea"/>
                </a:rPr>
                <a:t>Developing</a:t>
              </a:r>
              <a:endParaRPr lang="ja-JP" altLang="en-US" sz="1050" dirty="0">
                <a:solidFill>
                  <a:srgbClr val="A10F00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テキスト ボックス 96"/>
            <p:cNvSpPr txBox="1">
              <a:spLocks noChangeArrowheads="1"/>
            </p:cNvSpPr>
            <p:nvPr/>
          </p:nvSpPr>
          <p:spPr bwMode="auto">
            <a:xfrm>
              <a:off x="2043905" y="4693983"/>
              <a:ext cx="648072" cy="269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sz="11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0.003</a:t>
              </a:r>
              <a:endParaRPr lang="ja-JP" altLang="en-US" sz="11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4" name="テキスト ボックス 97"/>
            <p:cNvSpPr txBox="1">
              <a:spLocks noChangeArrowheads="1"/>
            </p:cNvSpPr>
            <p:nvPr/>
          </p:nvSpPr>
          <p:spPr bwMode="auto">
            <a:xfrm>
              <a:off x="3270248" y="3941664"/>
              <a:ext cx="648072" cy="269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sz="11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0.082</a:t>
              </a:r>
              <a:endParaRPr lang="ja-JP" altLang="en-US" sz="11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5" name="テキスト ボックス 98"/>
            <p:cNvSpPr txBox="1">
              <a:spLocks noChangeArrowheads="1"/>
            </p:cNvSpPr>
            <p:nvPr/>
          </p:nvSpPr>
          <p:spPr bwMode="auto">
            <a:xfrm>
              <a:off x="4499258" y="3371229"/>
              <a:ext cx="648072" cy="269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sz="11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1</a:t>
              </a:r>
            </a:p>
          </p:txBody>
        </p:sp>
        <p:sp>
          <p:nvSpPr>
            <p:cNvPr id="26" name="テキスト ボックス 99"/>
            <p:cNvSpPr txBox="1">
              <a:spLocks noChangeArrowheads="1"/>
            </p:cNvSpPr>
            <p:nvPr/>
          </p:nvSpPr>
          <p:spPr bwMode="auto">
            <a:xfrm>
              <a:off x="5723393" y="2435125"/>
              <a:ext cx="648072" cy="269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sz="11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72</a:t>
              </a:r>
              <a:endParaRPr lang="ja-JP" altLang="en-US" sz="11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7" name="テキスト ボックス 100"/>
            <p:cNvSpPr txBox="1">
              <a:spLocks noChangeArrowheads="1"/>
            </p:cNvSpPr>
            <p:nvPr/>
          </p:nvSpPr>
          <p:spPr bwMode="auto">
            <a:xfrm>
              <a:off x="6790392" y="1282997"/>
              <a:ext cx="962347" cy="343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ctr" eaLnBrk="1" hangingPunct="1"/>
              <a:r>
                <a:rPr lang="en-US" altLang="ja-JP" sz="14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9000</a:t>
              </a:r>
              <a:endParaRPr lang="ja-JP" altLang="en-US" sz="1400" baseline="300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8" name="テキスト ボックス 101"/>
            <p:cNvSpPr txBox="1">
              <a:spLocks noChangeArrowheads="1"/>
            </p:cNvSpPr>
            <p:nvPr/>
          </p:nvSpPr>
          <p:spPr bwMode="auto">
            <a:xfrm>
              <a:off x="826849" y="5248300"/>
              <a:ext cx="720080" cy="269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algn="r" eaLnBrk="1" hangingPunct="1"/>
              <a:r>
                <a:rPr lang="en-US" altLang="ja-JP" sz="11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0.001</a:t>
              </a:r>
              <a:endParaRPr lang="ja-JP" altLang="en-US" sz="11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29" name="テキスト ボックス 110"/>
            <p:cNvSpPr txBox="1">
              <a:spLocks noChangeArrowheads="1"/>
            </p:cNvSpPr>
            <p:nvPr/>
          </p:nvSpPr>
          <p:spPr bwMode="auto">
            <a:xfrm>
              <a:off x="331353" y="1316763"/>
              <a:ext cx="2181225" cy="269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r>
                <a:rPr lang="en-US" altLang="ja-JP" sz="1100" dirty="0">
                  <a:latin typeface="Times New Roman" panose="02020603050405020304" pitchFamily="18" charset="0"/>
                  <a:ea typeface="HGPｺﾞｼｯｸE" panose="020B0900000000000000" pitchFamily="50" charset="-128"/>
                </a:rPr>
                <a:t>Speed in cm</a:t>
              </a:r>
              <a:r>
                <a:rPr lang="en-US" altLang="ja-JP" sz="1100" baseline="30000" dirty="0">
                  <a:latin typeface="Times New Roman" panose="02020603050405020304" pitchFamily="18" charset="0"/>
                  <a:ea typeface="HGPｺﾞｼｯｸE" panose="020B0900000000000000" pitchFamily="50" charset="-128"/>
                </a:rPr>
                <a:t>2</a:t>
              </a:r>
              <a:r>
                <a:rPr lang="en-US" altLang="ja-JP" sz="1100" dirty="0">
                  <a:latin typeface="Times New Roman" panose="02020603050405020304" pitchFamily="18" charset="0"/>
                  <a:ea typeface="HGPｺﾞｼｯｸE" panose="020B0900000000000000" pitchFamily="50" charset="-128"/>
                </a:rPr>
                <a:t>/ hour</a:t>
              </a:r>
            </a:p>
          </p:txBody>
        </p:sp>
        <p:sp>
          <p:nvSpPr>
            <p:cNvPr id="30" name="右矢印 3"/>
            <p:cNvSpPr/>
            <p:nvPr/>
          </p:nvSpPr>
          <p:spPr>
            <a:xfrm rot="20700000">
              <a:off x="5730317" y="2894195"/>
              <a:ext cx="1944644" cy="14067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×</a:t>
              </a:r>
              <a:r>
                <a:rPr lang="en-US" altLang="ja-JP" dirty="0" smtClean="0"/>
                <a:t>100</a:t>
              </a:r>
              <a:endParaRPr lang="ja-JP" altLang="en-US" dirty="0"/>
            </a:p>
          </p:txBody>
        </p:sp>
        <p:sp>
          <p:nvSpPr>
            <p:cNvPr id="31" name="角丸四角形吹き出し 11"/>
            <p:cNvSpPr/>
            <p:nvPr/>
          </p:nvSpPr>
          <p:spPr>
            <a:xfrm>
              <a:off x="4912774" y="1203296"/>
              <a:ext cx="1795421" cy="476309"/>
            </a:xfrm>
            <a:prstGeom prst="wedgeRoundRectCallout">
              <a:avLst>
                <a:gd name="adj1" fmla="val 52554"/>
                <a:gd name="adj2" fmla="val 122087"/>
                <a:gd name="adj3" fmla="val 16667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100" dirty="0"/>
                <a:t>~2000m</a:t>
              </a:r>
              <a:r>
                <a:rPr lang="en-US" altLang="ja-JP" sz="1100" baseline="30000" dirty="0"/>
                <a:t>2</a:t>
              </a:r>
              <a:r>
                <a:rPr lang="en-US" altLang="ja-JP" sz="1100" dirty="0"/>
                <a:t>/year</a:t>
              </a:r>
              <a:endParaRPr lang="ja-JP" altLang="en-US" sz="1100" baseline="30000" dirty="0"/>
            </a:p>
          </p:txBody>
        </p:sp>
        <p:sp>
          <p:nvSpPr>
            <p:cNvPr id="32" name="角丸四角形吹き出し 76"/>
            <p:cNvSpPr/>
            <p:nvPr/>
          </p:nvSpPr>
          <p:spPr>
            <a:xfrm>
              <a:off x="4017444" y="2284519"/>
              <a:ext cx="1611275" cy="435029"/>
            </a:xfrm>
            <a:prstGeom prst="wedgeRoundRectCallout">
              <a:avLst>
                <a:gd name="adj1" fmla="val 47394"/>
                <a:gd name="adj2" fmla="val 102934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050" dirty="0"/>
                <a:t>~20m</a:t>
              </a:r>
              <a:r>
                <a:rPr lang="en-US" altLang="ja-JP" sz="1050" baseline="30000" dirty="0"/>
                <a:t>2</a:t>
              </a:r>
              <a:r>
                <a:rPr lang="en-US" altLang="ja-JP" sz="1050" dirty="0"/>
                <a:t>/year</a:t>
              </a:r>
              <a:endParaRPr lang="ja-JP" altLang="en-US" sz="1050" dirty="0"/>
            </a:p>
          </p:txBody>
        </p:sp>
        <p:sp>
          <p:nvSpPr>
            <p:cNvPr id="33" name="テキスト ボックス 35"/>
            <p:cNvSpPr txBox="1">
              <a:spLocks noChangeArrowheads="1"/>
            </p:cNvSpPr>
            <p:nvPr/>
          </p:nvSpPr>
          <p:spPr bwMode="auto">
            <a:xfrm>
              <a:off x="6345421" y="1176306"/>
              <a:ext cx="454842" cy="539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r>
                <a:rPr lang="en-US" altLang="ja-JP" sz="8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※2</a:t>
              </a:r>
              <a:endParaRPr lang="ja-JP" altLang="en-US" sz="105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sp>
          <p:nvSpPr>
            <p:cNvPr id="34" name="テキスト ボックス 77"/>
            <p:cNvSpPr txBox="1">
              <a:spLocks noChangeArrowheads="1"/>
            </p:cNvSpPr>
            <p:nvPr/>
          </p:nvSpPr>
          <p:spPr bwMode="auto">
            <a:xfrm>
              <a:off x="7554062" y="1225262"/>
              <a:ext cx="454842" cy="539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r>
                <a:rPr lang="en-US" altLang="ja-JP" sz="8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※1</a:t>
              </a:r>
              <a:endParaRPr lang="ja-JP" altLang="en-US" sz="105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</p:grpSp>
      <p:sp>
        <p:nvSpPr>
          <p:cNvPr id="75" name="Rectangle 74"/>
          <p:cNvSpPr/>
          <p:nvPr/>
        </p:nvSpPr>
        <p:spPr>
          <a:xfrm>
            <a:off x="7452320" y="0"/>
            <a:ext cx="1691680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M. Yoshimoto</a:t>
            </a:r>
            <a:endParaRPr kumimoji="1" lang="ja-JP" altLang="en-US"/>
          </a:p>
        </p:txBody>
      </p:sp>
      <p:pic>
        <p:nvPicPr>
          <p:cNvPr id="76" name="Picture 2" descr="http://flab.phys.nagoya-u.ac.jp/2011/wp-content/uploads/2013/05/IMG_03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076056" y="980727"/>
            <a:ext cx="3960440" cy="296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図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4518297"/>
            <a:ext cx="1751396" cy="2339703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2051720" y="4725144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Enormous </a:t>
            </a:r>
            <a:r>
              <a:rPr lang="en-US" altLang="ja-JP" dirty="0" smtClean="0"/>
              <a:t>Objective</a:t>
            </a:r>
          </a:p>
          <a:p>
            <a:r>
              <a:rPr kumimoji="1" lang="en-US" altLang="ja-JP" dirty="0" smtClean="0"/>
              <a:t>F.O.V 5x5mm</a:t>
            </a:r>
          </a:p>
          <a:p>
            <a:r>
              <a:rPr lang="en-US" altLang="ja-JP" dirty="0" smtClean="0"/>
              <a:t>80kg</a:t>
            </a:r>
            <a:endParaRPr kumimoji="1" lang="ja-JP" altLang="en-US"/>
          </a:p>
        </p:txBody>
      </p:sp>
      <p:pic>
        <p:nvPicPr>
          <p:cNvPr id="79" name="Picture 2" descr="P60801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941168"/>
            <a:ext cx="2411760" cy="180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0" name="グループ化 3"/>
          <p:cNvGrpSpPr/>
          <p:nvPr/>
        </p:nvGrpSpPr>
        <p:grpSpPr>
          <a:xfrm>
            <a:off x="4067944" y="4962336"/>
            <a:ext cx="2620161" cy="1707024"/>
            <a:chOff x="-66675" y="1543050"/>
            <a:chExt cx="3222625" cy="2039938"/>
          </a:xfrm>
        </p:grpSpPr>
        <p:pic>
          <p:nvPicPr>
            <p:cNvPr id="81" name="図 6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6904"/>
            <a:stretch>
              <a:fillRect/>
            </a:stretch>
          </p:blipFill>
          <p:spPr bwMode="auto">
            <a:xfrm>
              <a:off x="1588" y="1543050"/>
              <a:ext cx="3154362" cy="203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テキスト ボックス 64"/>
            <p:cNvSpPr txBox="1">
              <a:spLocks noChangeArrowheads="1"/>
            </p:cNvSpPr>
            <p:nvPr/>
          </p:nvSpPr>
          <p:spPr bwMode="auto">
            <a:xfrm>
              <a:off x="1587" y="1974338"/>
              <a:ext cx="1216964" cy="5517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anose="020F0502020204030204" pitchFamily="34" charset="0"/>
                  <a:ea typeface="HGPｺﾞｼｯｸM" panose="020B0600000000000000" pitchFamily="50" charset="-128"/>
                </a:defRPr>
              </a:lvl9pPr>
            </a:lstStyle>
            <a:p>
              <a:pPr eaLnBrk="1" hangingPunct="1"/>
              <a:r>
                <a:rPr lang="en-US" altLang="ja-JP" sz="1200" dirty="0">
                  <a:latin typeface="Times New Roman" panose="02020603050405020304" pitchFamily="18" charset="0"/>
                  <a:ea typeface="HGP明朝B" panose="02020800000000000000" pitchFamily="18" charset="-128"/>
                </a:rPr>
                <a:t>cosmic </a:t>
              </a:r>
              <a:r>
                <a:rPr lang="en-US" altLang="ja-JP" sz="1200" dirty="0" smtClean="0">
                  <a:latin typeface="Times New Roman" panose="02020603050405020304" pitchFamily="18" charset="0"/>
                  <a:ea typeface="HGP明朝B" panose="02020800000000000000" pitchFamily="18" charset="-128"/>
                </a:rPr>
                <a:t>ray muon</a:t>
              </a:r>
              <a:endParaRPr lang="ja-JP" altLang="en-US" sz="1200" dirty="0">
                <a:latin typeface="Times New Roman" panose="02020603050405020304" pitchFamily="18" charset="0"/>
                <a:ea typeface="HGP明朝B" panose="02020800000000000000" pitchFamily="18" charset="-128"/>
              </a:endParaRPr>
            </a:p>
          </p:txBody>
        </p:sp>
        <p:cxnSp>
          <p:nvCxnSpPr>
            <p:cNvPr id="83" name="直線矢印コネクタ 66"/>
            <p:cNvCxnSpPr/>
            <p:nvPr/>
          </p:nvCxnSpPr>
          <p:spPr>
            <a:xfrm>
              <a:off x="-66675" y="2551113"/>
              <a:ext cx="2349500" cy="77152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直線矢印コネクタ 67"/>
            <p:cNvCxnSpPr/>
            <p:nvPr/>
          </p:nvCxnSpPr>
          <p:spPr>
            <a:xfrm>
              <a:off x="-42863" y="2644775"/>
              <a:ext cx="911226" cy="28575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直線矢印コネクタ 68"/>
            <p:cNvCxnSpPr/>
            <p:nvPr/>
          </p:nvCxnSpPr>
          <p:spPr>
            <a:xfrm>
              <a:off x="-30163" y="2174875"/>
              <a:ext cx="2354263" cy="1090613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6" name="正方形/長方形 70"/>
            <p:cNvSpPr/>
            <p:nvPr/>
          </p:nvSpPr>
          <p:spPr>
            <a:xfrm rot="18000000">
              <a:off x="2215357" y="3318669"/>
              <a:ext cx="284162" cy="889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100"/>
            </a:p>
          </p:txBody>
        </p:sp>
        <p:cxnSp>
          <p:nvCxnSpPr>
            <p:cNvPr id="87" name="直線矢印コネクタ 71"/>
            <p:cNvCxnSpPr/>
            <p:nvPr/>
          </p:nvCxnSpPr>
          <p:spPr>
            <a:xfrm>
              <a:off x="-19050" y="2752725"/>
              <a:ext cx="1612900" cy="454025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直線矢印コネクタ 72"/>
            <p:cNvCxnSpPr/>
            <p:nvPr/>
          </p:nvCxnSpPr>
          <p:spPr>
            <a:xfrm>
              <a:off x="-19050" y="2847975"/>
              <a:ext cx="2301875" cy="58420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直線矢印コネクタ 73"/>
            <p:cNvCxnSpPr/>
            <p:nvPr/>
          </p:nvCxnSpPr>
          <p:spPr>
            <a:xfrm>
              <a:off x="-15875" y="2390775"/>
              <a:ext cx="1322388" cy="514350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0" name="TextBox 89"/>
          <p:cNvSpPr txBox="1"/>
          <p:nvPr/>
        </p:nvSpPr>
        <p:spPr>
          <a:xfrm>
            <a:off x="4752528" y="4365104"/>
            <a:ext cx="442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HTS will be used for Muon radiography and gamma ray telescope (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GRAINE </a:t>
            </a:r>
            <a:r>
              <a:rPr lang="en-US" altLang="ja-JP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GP明朝B" panose="02020800000000000000" pitchFamily="18" charset="-128"/>
              </a:rPr>
              <a:t>project</a:t>
            </a:r>
            <a:r>
              <a:rPr lang="en-US" altLang="ja-JP" dirty="0" smtClean="0"/>
              <a:t>)</a:t>
            </a:r>
            <a:endParaRPr lang="en-US" altLang="ja-JP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HGP明朝B" panose="020208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08304" cy="620688"/>
          </a:xfrm>
        </p:spPr>
        <p:txBody>
          <a:bodyPr>
            <a:normAutofit/>
          </a:bodyPr>
          <a:lstStyle/>
          <a:p>
            <a:r>
              <a:rPr lang="en-US" altLang="ja-JP" sz="3200" dirty="0" smtClean="0"/>
              <a:t>Development of muon radiography system</a:t>
            </a:r>
            <a:endParaRPr kumimoji="1" lang="ja-JP" altLang="en-US" sz="3200"/>
          </a:p>
        </p:txBody>
      </p:sp>
      <p:sp>
        <p:nvSpPr>
          <p:cNvPr id="3" name="Rectangle 2"/>
          <p:cNvSpPr/>
          <p:nvPr/>
        </p:nvSpPr>
        <p:spPr>
          <a:xfrm>
            <a:off x="7380312" y="0"/>
            <a:ext cx="1763688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K. Morishima</a:t>
            </a:r>
            <a:endParaRPr kumimoji="1" lang="ja-JP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5954288" cy="427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83404"/>
            <a:ext cx="7020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Application for nuclear power plant</a:t>
            </a:r>
            <a:endParaRPr kumimoji="1" lang="ja-JP" alt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924308"/>
            <a:ext cx="4283968" cy="293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test-2012-result.jpg"/>
          <p:cNvPicPr>
            <a:picLocks noChangeAspect="1"/>
          </p:cNvPicPr>
          <p:nvPr/>
        </p:nvPicPr>
        <p:blipFill>
          <a:blip r:embed="rId2" cstate="print"/>
          <a:srcRect t="2771" r="2341" b="5779"/>
          <a:stretch>
            <a:fillRect/>
          </a:stretch>
        </p:blipFill>
        <p:spPr bwMode="auto">
          <a:xfrm>
            <a:off x="4860032" y="1412776"/>
            <a:ext cx="4311780" cy="273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4690864" cy="778098"/>
          </a:xfrm>
        </p:spPr>
        <p:txBody>
          <a:bodyPr>
            <a:noAutofit/>
          </a:bodyPr>
          <a:lstStyle/>
          <a:p>
            <a:r>
              <a:rPr lang="en-US" altLang="ja-JP" sz="2800" b="1" dirty="0" smtClean="0">
                <a:solidFill>
                  <a:srgbClr val="002060"/>
                </a:solidFill>
              </a:rPr>
              <a:t>Muon radiography </a:t>
            </a:r>
            <a:r>
              <a:rPr lang="en-US" altLang="ja-JP" sz="2800" b="1" dirty="0" smtClean="0">
                <a:solidFill>
                  <a:srgbClr val="002060"/>
                </a:solidFill>
              </a:rPr>
              <a:t>test-2012/2013  </a:t>
            </a:r>
            <a:r>
              <a:rPr lang="en-US" altLang="ja-JP" sz="2800" b="1" dirty="0" smtClean="0">
                <a:solidFill>
                  <a:srgbClr val="002060"/>
                </a:solidFill>
              </a:rPr>
              <a:t>of nuclear emulsion detector method</a:t>
            </a:r>
            <a:endParaRPr kumimoji="1" lang="ja-JP" altLang="en-US" sz="2800"/>
          </a:p>
        </p:txBody>
      </p:sp>
      <p:pic>
        <p:nvPicPr>
          <p:cNvPr id="3" name="Picture 2" descr="столб-изо-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56792"/>
            <a:ext cx="2173078" cy="251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1907704" y="3717032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2012-07-16 12.32.34.jpg"/>
          <p:cNvPicPr>
            <a:picLocks noChangeAspect="1"/>
          </p:cNvPicPr>
          <p:nvPr/>
        </p:nvPicPr>
        <p:blipFill>
          <a:blip r:embed="rId4" cstate="print"/>
          <a:srcRect l="25375" b="30006"/>
          <a:stretch>
            <a:fillRect/>
          </a:stretch>
        </p:blipFill>
        <p:spPr bwMode="auto">
          <a:xfrm>
            <a:off x="2915816" y="1412776"/>
            <a:ext cx="217662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Схема теста 201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164477"/>
            <a:ext cx="2664296" cy="269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2915816" y="4221088"/>
            <a:ext cx="2016224" cy="2636912"/>
            <a:chOff x="2915816" y="1220787"/>
            <a:chExt cx="4227512" cy="5637213"/>
          </a:xfrm>
        </p:grpSpPr>
        <p:pic>
          <p:nvPicPr>
            <p:cNvPr id="10" name="Picture 4" descr="DSC00661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15816" y="1220787"/>
              <a:ext cx="4227512" cy="5637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eft Arrow 10"/>
            <p:cNvSpPr/>
            <p:nvPr/>
          </p:nvSpPr>
          <p:spPr>
            <a:xfrm>
              <a:off x="5220866" y="5110162"/>
              <a:ext cx="863600" cy="287338"/>
            </a:xfrm>
            <a:prstGeom prst="leftArrow">
              <a:avLst>
                <a:gd name="adj1" fmla="val 43023"/>
                <a:gd name="adj2" fmla="val 112796"/>
              </a:avLst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ja-JP" altLang="ja-JP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" name="Left Arrow 11"/>
            <p:cNvSpPr/>
            <p:nvPr/>
          </p:nvSpPr>
          <p:spPr>
            <a:xfrm>
              <a:off x="3779416" y="6045200"/>
              <a:ext cx="865187" cy="288925"/>
            </a:xfrm>
            <a:prstGeom prst="leftArrow">
              <a:avLst>
                <a:gd name="adj1" fmla="val 43023"/>
                <a:gd name="adj2" fmla="val 112796"/>
              </a:avLst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ja-JP" altLang="ja-JP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7092280" y="0"/>
            <a:ext cx="2088232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r>
              <a:rPr kumimoji="1" lang="en-US" altLang="ja-JP" dirty="0" smtClean="0"/>
              <a:t>A. </a:t>
            </a:r>
            <a:r>
              <a:rPr kumimoji="1" lang="en-US" altLang="ja-JP" dirty="0" err="1" smtClean="0"/>
              <a:t>Managadze</a:t>
            </a:r>
            <a:endParaRPr kumimoji="1" lang="en-US" altLang="ja-JP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544616" y="5219908"/>
            <a:ext cx="39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Result will come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28184" cy="1124744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Muon radiography of volcanoes </a:t>
            </a:r>
            <a:br>
              <a:rPr lang="en-US" altLang="ja-JP" sz="3200" dirty="0" smtClean="0"/>
            </a:br>
            <a:r>
              <a:rPr lang="en-US" altLang="ja-JP" sz="3200" dirty="0" smtClean="0"/>
              <a:t>with </a:t>
            </a:r>
            <a:r>
              <a:rPr lang="en-US" altLang="ja-JP" sz="3200" dirty="0" smtClean="0"/>
              <a:t>nuclear emulsions in Italy</a:t>
            </a:r>
            <a:endParaRPr kumimoji="1" lang="ja-JP" altLang="en-US" sz="3200"/>
          </a:p>
        </p:txBody>
      </p:sp>
      <p:pic>
        <p:nvPicPr>
          <p:cNvPr id="4" name="Picture 4" descr="http://www.eoliando.it/imago/Stromboli_Ginostra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05919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03648" y="2420888"/>
            <a:ext cx="1122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Stromboli</a:t>
            </a:r>
            <a:endParaRPr lang="ja-JP" altLang="en-US"/>
          </a:p>
        </p:txBody>
      </p:sp>
      <p:pic>
        <p:nvPicPr>
          <p:cNvPr id="6" name="Content Placeholder 4" descr="DSCF28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645024"/>
            <a:ext cx="4056070" cy="304157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8852"/>
          <a:stretch>
            <a:fillRect/>
          </a:stretch>
        </p:blipFill>
        <p:spPr>
          <a:xfrm>
            <a:off x="4788024" y="1052736"/>
            <a:ext cx="3888432" cy="1988840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66" t="50000" r="50000" b="9450"/>
          <a:stretch>
            <a:fillRect/>
          </a:stretch>
        </p:blipFill>
        <p:spPr>
          <a:xfrm>
            <a:off x="4901101" y="3717032"/>
            <a:ext cx="4242899" cy="2780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64088" y="3645024"/>
            <a:ext cx="26448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Data subtracted from MC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452320" y="0"/>
            <a:ext cx="1691680" cy="404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V. </a:t>
            </a:r>
            <a:r>
              <a:rPr kumimoji="1" lang="en-US" altLang="ja-JP" dirty="0" err="1" smtClean="0"/>
              <a:t>Tioukov</a:t>
            </a:r>
            <a:endParaRPr kumimoji="1" lang="ja-JP" altLang="en-US"/>
          </a:p>
        </p:txBody>
      </p:sp>
      <p:sp>
        <p:nvSpPr>
          <p:cNvPr id="11" name="Rectangle 10"/>
          <p:cNvSpPr/>
          <p:nvPr/>
        </p:nvSpPr>
        <p:spPr>
          <a:xfrm>
            <a:off x="4932040" y="5949280"/>
            <a:ext cx="3568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some data excess  in a crater region 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9154"/>
            <a:ext cx="5554960" cy="1417638"/>
          </a:xfrm>
        </p:spPr>
        <p:txBody>
          <a:bodyPr>
            <a:noAutofit/>
          </a:bodyPr>
          <a:lstStyle/>
          <a:p>
            <a:r>
              <a:rPr lang="en-US" altLang="ja-JP" sz="2800" b="1" dirty="0" smtClean="0">
                <a:solidFill>
                  <a:schemeClr val="tx2"/>
                </a:solidFill>
                <a:latin typeface="Arial" charset="0"/>
              </a:rPr>
              <a:t>Nuclear </a:t>
            </a:r>
            <a:r>
              <a:rPr lang="en-US" altLang="ja-JP" sz="2800" b="1" dirty="0" smtClean="0">
                <a:solidFill>
                  <a:schemeClr val="tx2"/>
                </a:solidFill>
                <a:latin typeface="Arial" charset="0"/>
              </a:rPr>
              <a:t>emulsion</a:t>
            </a:r>
            <a:r>
              <a:rPr lang="ru-RU" altLang="ja-JP" sz="2800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ja-JP" sz="2800" b="1" dirty="0" smtClean="0">
                <a:solidFill>
                  <a:schemeClr val="tx2"/>
                </a:solidFill>
                <a:latin typeface="Arial" charset="0"/>
              </a:rPr>
              <a:t>with</a:t>
            </a:r>
            <a:r>
              <a:rPr lang="ru-RU" altLang="ja-JP" sz="2800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ja-JP" sz="2800" b="1" dirty="0" smtClean="0">
                <a:solidFill>
                  <a:schemeClr val="tx2"/>
                </a:solidFill>
                <a:latin typeface="Arial" charset="0"/>
              </a:rPr>
              <a:t>molybdenum filling for </a:t>
            </a:r>
            <a:r>
              <a:rPr lang="ru-RU" altLang="ja-JP" sz="2800" b="1" dirty="0" smtClean="0">
                <a:solidFill>
                  <a:schemeClr val="tx2"/>
                </a:solidFill>
                <a:latin typeface="Arial" charset="0"/>
              </a:rPr>
              <a:t>2</a:t>
            </a:r>
            <a:r>
              <a:rPr lang="ru-RU" altLang="ja-JP" sz="2800" b="1" dirty="0" smtClean="0">
                <a:solidFill>
                  <a:schemeClr val="tx2"/>
                </a:solidFill>
                <a:latin typeface="Arial" charset="0"/>
                <a:sym typeface="Symbol" pitchFamily="18" charset="2"/>
              </a:rPr>
              <a:t></a:t>
            </a:r>
            <a:r>
              <a:rPr lang="ru-RU" altLang="ja-JP" sz="2800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ja-JP" sz="2800" b="1" dirty="0" smtClean="0">
                <a:solidFill>
                  <a:schemeClr val="tx2"/>
                </a:solidFill>
                <a:latin typeface="Arial" charset="0"/>
              </a:rPr>
              <a:t>-decay observation</a:t>
            </a:r>
            <a:r>
              <a:rPr lang="ru-RU" altLang="ja-JP" sz="2800" b="1" dirty="0" smtClean="0">
                <a:solidFill>
                  <a:schemeClr val="tx2"/>
                </a:solidFill>
                <a:latin typeface="Arial" charset="0"/>
              </a:rPr>
              <a:t/>
            </a:r>
            <a:br>
              <a:rPr lang="ru-RU" altLang="ja-JP" sz="2800" b="1" dirty="0" smtClean="0">
                <a:solidFill>
                  <a:schemeClr val="tx2"/>
                </a:solidFill>
                <a:latin typeface="Arial" charset="0"/>
              </a:rPr>
            </a:br>
            <a:endParaRPr kumimoji="1" lang="ja-JP" altLang="en-US" sz="2800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39552" y="1556792"/>
            <a:ext cx="7200800" cy="3096344"/>
            <a:chOff x="571472" y="1983980"/>
            <a:chExt cx="8358246" cy="3548629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14876" y="1983980"/>
              <a:ext cx="3843355" cy="2821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571472" y="2000240"/>
              <a:ext cx="8358246" cy="3532369"/>
              <a:chOff x="571472" y="2000240"/>
              <a:chExt cx="8358246" cy="3532369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42910" y="2000240"/>
                <a:ext cx="3852881" cy="28216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571472" y="4947834"/>
                <a:ext cx="8358246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i="1" dirty="0"/>
                  <a:t>Fig.4. Image of real emulsion with Mo-conglomerates  and simulation of flight two electrons with different energy value </a:t>
                </a:r>
                <a:endParaRPr lang="ru-RU" altLang="ja-JP" sz="1600" i="1" dirty="0"/>
              </a:p>
            </p:txBody>
          </p:sp>
        </p:grpSp>
      </p:grpSp>
      <p:sp>
        <p:nvSpPr>
          <p:cNvPr id="8" name="Rectangle 7"/>
          <p:cNvSpPr/>
          <p:nvPr/>
        </p:nvSpPr>
        <p:spPr>
          <a:xfrm>
            <a:off x="7164288" y="0"/>
            <a:ext cx="1979712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M. </a:t>
            </a:r>
            <a:r>
              <a:rPr lang="en-US" altLang="ja-JP" dirty="0" err="1" smtClean="0"/>
              <a:t>Chernyavsky</a:t>
            </a:r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39552" y="4869160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Arial" charset="0"/>
              </a:rPr>
              <a:t>If films corresponding to 10-12 OPERA ECC, filled </a:t>
            </a:r>
            <a:r>
              <a:rPr lang="en-US" altLang="ja-JP" b="1" dirty="0" smtClean="0">
                <a:latin typeface="Arial" charset="0"/>
              </a:rPr>
              <a:t>with </a:t>
            </a:r>
            <a:r>
              <a:rPr lang="ru-RU" altLang="ja-JP" b="1" dirty="0" smtClean="0">
                <a:latin typeface="Arial" charset="0"/>
              </a:rPr>
              <a:t> 1 </a:t>
            </a:r>
            <a:r>
              <a:rPr lang="en-US" altLang="ja-JP" b="1" dirty="0" smtClean="0">
                <a:latin typeface="Arial" charset="0"/>
              </a:rPr>
              <a:t>kg</a:t>
            </a:r>
            <a:r>
              <a:rPr lang="ru-RU" altLang="ja-JP" b="1" dirty="0" smtClean="0">
                <a:latin typeface="Arial" charset="0"/>
              </a:rPr>
              <a:t> </a:t>
            </a:r>
            <a:r>
              <a:rPr lang="en-US" altLang="ja-JP" b="1" baseline="30000" dirty="0" smtClean="0">
                <a:latin typeface="Arial" charset="0"/>
                <a:sym typeface="Symbol" pitchFamily="18" charset="2"/>
              </a:rPr>
              <a:t>10</a:t>
            </a:r>
            <a:r>
              <a:rPr lang="ru-RU" altLang="ja-JP" b="1" baseline="30000" dirty="0" smtClean="0">
                <a:latin typeface="Arial" charset="0"/>
                <a:sym typeface="Symbol" pitchFamily="18" charset="2"/>
              </a:rPr>
              <a:t>0</a:t>
            </a:r>
            <a:r>
              <a:rPr lang="ru-RU" altLang="ja-JP" b="1" dirty="0" smtClean="0">
                <a:latin typeface="Arial" charset="0"/>
              </a:rPr>
              <a:t>Мо, </a:t>
            </a:r>
            <a:r>
              <a:rPr lang="en-US" altLang="ja-JP" b="1" dirty="0" smtClean="0">
                <a:latin typeface="Arial" charset="0"/>
              </a:rPr>
              <a:t>are processed on three scanning microscopes for</a:t>
            </a:r>
            <a:r>
              <a:rPr lang="ru-RU" altLang="ja-JP" b="1" dirty="0" smtClean="0">
                <a:latin typeface="Arial" charset="0"/>
              </a:rPr>
              <a:t> 1 </a:t>
            </a:r>
            <a:r>
              <a:rPr lang="en-US" altLang="ja-JP" b="1" dirty="0" smtClean="0">
                <a:latin typeface="Arial" charset="0"/>
              </a:rPr>
              <a:t>year, the </a:t>
            </a:r>
            <a:r>
              <a:rPr lang="en-US" altLang="ja-JP" b="1" dirty="0" smtClean="0">
                <a:latin typeface="Arial" charset="0"/>
              </a:rPr>
              <a:t>expected result of the decay period measurement is</a:t>
            </a:r>
            <a:r>
              <a:rPr lang="ru-RU" altLang="ja-JP" b="1" dirty="0" smtClean="0">
                <a:latin typeface="Arial" charset="0"/>
              </a:rPr>
              <a:t>  </a:t>
            </a:r>
            <a:r>
              <a:rPr lang="en-US" altLang="ja-JP" b="1" dirty="0" smtClean="0">
                <a:latin typeface="Arial" charset="0"/>
              </a:rPr>
              <a:t>~1.5x10</a:t>
            </a:r>
            <a:r>
              <a:rPr lang="en-US" altLang="ja-JP" b="1" baseline="30000" dirty="0" smtClean="0">
                <a:latin typeface="Arial" charset="0"/>
              </a:rPr>
              <a:t>24</a:t>
            </a:r>
            <a:r>
              <a:rPr lang="en-US" altLang="ja-JP" b="1" dirty="0" smtClean="0">
                <a:latin typeface="Arial" charset="0"/>
              </a:rPr>
              <a:t> years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763177" cy="731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615608" y="5657671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 smtClean="0"/>
              <a:t>WNTE</a:t>
            </a:r>
            <a:endParaRPr kumimoji="1" lang="ja-JP" altLang="en-US" sz="7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3</a:t>
            </a:r>
            <a:r>
              <a:rPr kumimoji="1" lang="en-US" altLang="ja-JP" baseline="30000" dirty="0" smtClean="0"/>
              <a:t>rd</a:t>
            </a:r>
            <a:r>
              <a:rPr kumimoji="1" lang="en-US" altLang="ja-JP" dirty="0" smtClean="0"/>
              <a:t> day : in Brasov</a:t>
            </a:r>
            <a:endParaRPr kumimoji="1" lang="ja-JP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1335" y="3140968"/>
            <a:ext cx="3912665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9144000" cy="188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977268" y="3615197"/>
            <a:ext cx="3717032" cy="27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924575" y="4065544"/>
            <a:ext cx="4320481" cy="247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4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day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163104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084168" cy="69269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Video collections</a:t>
            </a:r>
            <a:endParaRPr kumimoji="1" lang="ja-JP" altLang="en-US"/>
          </a:p>
        </p:txBody>
      </p:sp>
      <p:sp>
        <p:nvSpPr>
          <p:cNvPr id="5" name="Rectangle 4"/>
          <p:cNvSpPr/>
          <p:nvPr/>
        </p:nvSpPr>
        <p:spPr>
          <a:xfrm>
            <a:off x="6372200" y="0"/>
            <a:ext cx="2771800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P. </a:t>
            </a:r>
            <a:r>
              <a:rPr kumimoji="1" lang="en-US" altLang="ja-JP" dirty="0" err="1" smtClean="0"/>
              <a:t>Zarubin</a:t>
            </a:r>
            <a:r>
              <a:rPr kumimoji="1" lang="en-US" altLang="ja-JP" dirty="0" smtClean="0"/>
              <a:t>, I.G. </a:t>
            </a:r>
            <a:r>
              <a:rPr kumimoji="1" lang="en-US" altLang="ja-JP" dirty="0" err="1" smtClean="0"/>
              <a:t>Zarubina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940152" cy="1268760"/>
          </a:xfrm>
        </p:spPr>
        <p:txBody>
          <a:bodyPr>
            <a:noAutofit/>
          </a:bodyPr>
          <a:lstStyle/>
          <a:p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Proposal on exposures of NTE to beam of </a:t>
            </a:r>
            <a:r>
              <a:rPr lang="en-US" altLang="ja-JP" sz="2800" b="1" baseline="30000" dirty="0" smtClean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C nuclei at 400 A </a:t>
            </a:r>
            <a:r>
              <a:rPr lang="en-US" altLang="ja-JP" sz="2800" b="1" dirty="0" err="1" smtClean="0">
                <a:latin typeface="Times New Roman" pitchFamily="18" charset="0"/>
                <a:cs typeface="Times New Roman" pitchFamily="18" charset="0"/>
              </a:rPr>
              <a:t>MeV</a:t>
            </a:r>
            <a:endParaRPr kumimoji="1" lang="ja-JP" altLang="en-US" sz="2800"/>
          </a:p>
        </p:txBody>
      </p:sp>
      <p:pic>
        <p:nvPicPr>
          <p:cNvPr id="3" name="Picture 4" descr="Table_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6372225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4211960" y="1700808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altLang="ja-JP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64288" y="0"/>
            <a:ext cx="1979712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D. </a:t>
            </a:r>
            <a:r>
              <a:rPr kumimoji="1" lang="en-US" altLang="ja-JP" dirty="0" err="1" smtClean="0"/>
              <a:t>Artemenkov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6923112" cy="1143000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Pattern recognition of tracks </a:t>
            </a:r>
            <a:br>
              <a:rPr kumimoji="1" lang="en-US" altLang="ja-JP" sz="3200" dirty="0" smtClean="0"/>
            </a:br>
            <a:r>
              <a:rPr kumimoji="1" lang="en-US" altLang="ja-JP" sz="3200" dirty="0" smtClean="0"/>
              <a:t>in nuclear emulsion</a:t>
            </a:r>
            <a:endParaRPr kumimoji="1" lang="ja-JP" altLang="en-US" sz="3200"/>
          </a:p>
        </p:txBody>
      </p:sp>
      <p:sp>
        <p:nvSpPr>
          <p:cNvPr id="3" name="Rectangle 2"/>
          <p:cNvSpPr/>
          <p:nvPr/>
        </p:nvSpPr>
        <p:spPr>
          <a:xfrm>
            <a:off x="7164288" y="0"/>
            <a:ext cx="1979712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N. </a:t>
            </a:r>
            <a:r>
              <a:rPr lang="en-US" altLang="ja-JP" dirty="0" err="1" smtClean="0"/>
              <a:t>Starkov</a:t>
            </a:r>
            <a:endParaRPr kumimoji="1" lang="ja-JP" altLang="en-US"/>
          </a:p>
        </p:txBody>
      </p:sp>
      <p:pic>
        <p:nvPicPr>
          <p:cNvPr id="8" name="Picture 4" descr="Cluster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628800"/>
            <a:ext cx="3048339" cy="228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a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638423"/>
            <a:ext cx="3048338" cy="22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img006"/>
          <p:cNvPicPr>
            <a:picLocks noChangeAspect="1" noChangeArrowheads="1"/>
          </p:cNvPicPr>
          <p:nvPr/>
        </p:nvPicPr>
        <p:blipFill>
          <a:blip r:embed="rId4" cstate="print"/>
          <a:srcRect l="21335" t="21646" r="11999" b="1700"/>
          <a:stretch>
            <a:fillRect/>
          </a:stretch>
        </p:blipFill>
        <p:spPr bwMode="auto">
          <a:xfrm>
            <a:off x="-36512" y="3943116"/>
            <a:ext cx="3168352" cy="29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025062"/>
            <a:ext cx="2304256" cy="283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46" y="4465123"/>
            <a:ext cx="3131853" cy="2348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2084969"/>
            <a:ext cx="3131840" cy="235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923112" cy="1143000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/>
              <a:t>Implantation of </a:t>
            </a:r>
            <a:r>
              <a:rPr kumimoji="1" lang="en-US" altLang="ja-JP" sz="3200" baseline="30000" dirty="0" smtClean="0"/>
              <a:t>8</a:t>
            </a:r>
            <a:r>
              <a:rPr kumimoji="1" lang="en-US" altLang="ja-JP" sz="3200" dirty="0" smtClean="0"/>
              <a:t>He nuclei in NTE</a:t>
            </a:r>
            <a:endParaRPr kumimoji="1" lang="ja-JP" altLang="en-US" sz="3200"/>
          </a:p>
        </p:txBody>
      </p:sp>
      <p:sp>
        <p:nvSpPr>
          <p:cNvPr id="3" name="Rectangle 2"/>
          <p:cNvSpPr/>
          <p:nvPr/>
        </p:nvSpPr>
        <p:spPr>
          <a:xfrm>
            <a:off x="7164288" y="0"/>
            <a:ext cx="1979712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K. </a:t>
            </a:r>
            <a:r>
              <a:rPr kumimoji="1" lang="en-US" altLang="ja-JP" dirty="0" err="1" smtClean="0"/>
              <a:t>Mamatkulov</a:t>
            </a:r>
            <a:endParaRPr kumimoji="1" lang="ja-JP" alt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980728"/>
            <a:ext cx="3684637" cy="146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2564903"/>
            <a:ext cx="3744416" cy="2957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492896"/>
            <a:ext cx="3744416" cy="300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2"/>
          <p:cNvSpPr>
            <a:spLocks noChangeArrowheads="1"/>
          </p:cNvSpPr>
          <p:nvPr/>
        </p:nvSpPr>
        <p:spPr bwMode="auto">
          <a:xfrm>
            <a:off x="755576" y="3428999"/>
            <a:ext cx="27968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Angle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2α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distribution in pairs of α particles</a:t>
            </a:r>
            <a:endParaRPr lang="ru-RU" altLang="ja-JP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544" y="5646637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MO" altLang="ja-JP" dirty="0" smtClean="0">
                <a:latin typeface="Times New Roman" pitchFamily="18" charset="0"/>
                <a:cs typeface="Times New Roman" pitchFamily="18" charset="0"/>
              </a:rPr>
              <a:t>The anal</a:t>
            </a:r>
            <a:r>
              <a:rPr lang="en-US" altLang="ja-JP" dirty="0" err="1" smtClean="0">
                <a:latin typeface="Times New Roman" pitchFamily="18" charset="0"/>
                <a:cs typeface="Times New Roman" pitchFamily="18" charset="0"/>
              </a:rPr>
              <a:t>ysis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 of 278 decays of </a:t>
            </a:r>
            <a:r>
              <a:rPr lang="en-US" altLang="ja-JP" baseline="300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He nuclei can be a prototype for investigating decays of </a:t>
            </a:r>
            <a:r>
              <a:rPr lang="en-US" altLang="ja-JP" baseline="30000" dirty="0" smtClean="0">
                <a:latin typeface="Times New Roman" pitchFamily="18" charset="0"/>
                <a:cs typeface="Times New Roman" pitchFamily="18" charset="0"/>
              </a:rPr>
              <a:t>8,9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Li, </a:t>
            </a:r>
            <a:r>
              <a:rPr lang="en-US" altLang="ja-JP" baseline="30000" dirty="0" smtClean="0">
                <a:latin typeface="Times New Roman" pitchFamily="18" charset="0"/>
                <a:cs typeface="Times New Roman" pitchFamily="18" charset="0"/>
              </a:rPr>
              <a:t>8,12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altLang="ja-JP" baseline="300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C, and </a:t>
            </a:r>
            <a:r>
              <a:rPr lang="en-US" altLang="ja-JP" baseline="30000" dirty="0" smtClean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N nuclei in which the </a:t>
            </a:r>
            <a:r>
              <a:rPr lang="en-US" altLang="ja-JP" baseline="300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Be nucleus serves as a marker. </a:t>
            </a:r>
            <a:endParaRPr lang="ja-JP" altLang="en-US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908720"/>
            <a:ext cx="4499991" cy="1569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6084168" y="2852936"/>
            <a:ext cx="305983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Energy 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400" baseline="-25000" dirty="0">
                <a:latin typeface="Times New Roman" pitchFamily="18" charset="0"/>
                <a:cs typeface="Times New Roman" pitchFamily="18" charset="0"/>
              </a:rPr>
              <a:t>2α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distribution of  α particle pairs; 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the hatched histogram satisfies the event selection conditions 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4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&lt; 12.5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μm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18256"/>
            <a:ext cx="6923112" cy="1143000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New suggestions of studies on physics of nuclear fission</a:t>
            </a:r>
            <a:endParaRPr kumimoji="1" lang="ja-JP" altLang="en-US" sz="2800"/>
          </a:p>
        </p:txBody>
      </p:sp>
      <p:sp>
        <p:nvSpPr>
          <p:cNvPr id="3" name="Rectangle 2"/>
          <p:cNvSpPr/>
          <p:nvPr/>
        </p:nvSpPr>
        <p:spPr>
          <a:xfrm>
            <a:off x="7164288" y="0"/>
            <a:ext cx="1979712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P. </a:t>
            </a:r>
            <a:r>
              <a:rPr kumimoji="1" lang="en-US" altLang="ja-JP" dirty="0" err="1" smtClean="0"/>
              <a:t>Zarubin</a:t>
            </a:r>
            <a:endParaRPr kumimoji="1" lang="ja-JP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022" t="7626" r="36703"/>
          <a:stretch>
            <a:fillRect/>
          </a:stretch>
        </p:blipFill>
        <p:spPr bwMode="auto">
          <a:xfrm>
            <a:off x="323527" y="1628799"/>
            <a:ext cx="4914067" cy="37444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79513" y="5445224"/>
            <a:ext cx="5040559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Femtosecond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Laser , Laser Center Moscow State University</a:t>
            </a:r>
            <a:endParaRPr lang="ru-RU" altLang="ja-JP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r="68926" b="67102"/>
          <a:stretch>
            <a:fillRect/>
          </a:stretch>
        </p:blipFill>
        <p:spPr bwMode="auto">
          <a:xfrm>
            <a:off x="6156176" y="764704"/>
            <a:ext cx="2304256" cy="8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59767"/>
          <a:stretch>
            <a:fillRect/>
          </a:stretch>
        </p:blipFill>
        <p:spPr bwMode="auto">
          <a:xfrm>
            <a:off x="6273370" y="1579107"/>
            <a:ext cx="231245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 l="32656"/>
          <a:stretch>
            <a:fillRect/>
          </a:stretch>
        </p:blipFill>
        <p:spPr bwMode="auto">
          <a:xfrm>
            <a:off x="5364088" y="4769768"/>
            <a:ext cx="371235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 r="68650" b="68966"/>
          <a:stretch>
            <a:fillRect/>
          </a:stretch>
        </p:blipFill>
        <p:spPr bwMode="auto">
          <a:xfrm>
            <a:off x="6084167" y="3933056"/>
            <a:ext cx="2352261" cy="88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6876256" cy="1143000"/>
          </a:xfrm>
        </p:spPr>
        <p:txBody>
          <a:bodyPr>
            <a:normAutofit/>
          </a:bodyPr>
          <a:lstStyle/>
          <a:p>
            <a:r>
              <a:rPr kumimoji="1" lang="en-US" altLang="ja-JP" sz="2800" dirty="0" err="1" smtClean="0"/>
              <a:t>MoDEAL</a:t>
            </a:r>
            <a:r>
              <a:rPr lang="en-US" altLang="ja-JP" sz="2800" dirty="0" smtClean="0"/>
              <a:t>, Monopole and Exotic Detection At the LHC</a:t>
            </a:r>
            <a:endParaRPr kumimoji="1" lang="ja-JP" altLang="en-US" sz="2800"/>
          </a:p>
        </p:txBody>
      </p:sp>
      <p:sp>
        <p:nvSpPr>
          <p:cNvPr id="3" name="Rectangle 2"/>
          <p:cNvSpPr/>
          <p:nvPr/>
        </p:nvSpPr>
        <p:spPr>
          <a:xfrm>
            <a:off x="7164288" y="0"/>
            <a:ext cx="1979712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P. </a:t>
            </a:r>
            <a:r>
              <a:rPr kumimoji="1" lang="en-US" altLang="ja-JP" dirty="0" err="1" smtClean="0"/>
              <a:t>Vlad</a:t>
            </a:r>
            <a:endParaRPr kumimoji="1" lang="ja-JP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601311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284984"/>
            <a:ext cx="4499992" cy="355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5541" y="1052737"/>
            <a:ext cx="448845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707904" y="3861048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/>
              <a:t>LHCb</a:t>
            </a:r>
            <a:endParaRPr lang="ja-JP" alt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07904" y="3717032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Friday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err="1" smtClean="0"/>
              <a:t>Slavich</a:t>
            </a:r>
            <a:r>
              <a:rPr lang="en-US" altLang="ja-JP" dirty="0" smtClean="0"/>
              <a:t> </a:t>
            </a:r>
            <a:r>
              <a:rPr lang="en-US" altLang="ja-JP" dirty="0" smtClean="0"/>
              <a:t>NTE, </a:t>
            </a:r>
            <a:r>
              <a:rPr lang="en-US" altLang="ja-JP" u="sng" dirty="0" smtClean="0"/>
              <a:t>O. </a:t>
            </a:r>
            <a:r>
              <a:rPr lang="en-US" altLang="ja-JP" u="sng" dirty="0" err="1" smtClean="0"/>
              <a:t>Orurk</a:t>
            </a:r>
            <a:endParaRPr kumimoji="1" lang="en-US" altLang="ja-JP" u="sng" dirty="0" smtClean="0"/>
          </a:p>
          <a:p>
            <a:r>
              <a:rPr lang="en-US" altLang="ja-JP" dirty="0" smtClean="0"/>
              <a:t>Testing of nuclear emulsion prepared in 2012-2013 (</a:t>
            </a:r>
            <a:r>
              <a:rPr lang="en-US" altLang="ja-JP" dirty="0" err="1" smtClean="0"/>
              <a:t>Slavich</a:t>
            </a:r>
            <a:r>
              <a:rPr lang="en-US" altLang="ja-JP" dirty="0" smtClean="0"/>
              <a:t>), </a:t>
            </a:r>
            <a:r>
              <a:rPr lang="en-US" altLang="ja-JP" u="sng" dirty="0" smtClean="0"/>
              <a:t>V. </a:t>
            </a:r>
            <a:r>
              <a:rPr lang="en-US" altLang="ja-JP" u="sng" dirty="0" err="1" smtClean="0"/>
              <a:t>Bradnova</a:t>
            </a:r>
            <a:endParaRPr lang="en-US" altLang="ja-JP" u="sng" dirty="0" smtClean="0"/>
          </a:p>
          <a:p>
            <a:r>
              <a:rPr lang="en-US" altLang="ja-JP" dirty="0" smtClean="0"/>
              <a:t>Nuclear emulsions for medical </a:t>
            </a:r>
            <a:r>
              <a:rPr lang="en-US" altLang="ja-JP" dirty="0" smtClean="0"/>
              <a:t>applications, </a:t>
            </a:r>
            <a:r>
              <a:rPr lang="en-US" altLang="ja-JP" u="sng" dirty="0" smtClean="0"/>
              <a:t>A. </a:t>
            </a:r>
            <a:r>
              <a:rPr lang="en-US" altLang="ja-JP" u="sng" dirty="0" err="1" smtClean="0"/>
              <a:t>Lauria</a:t>
            </a:r>
            <a:endParaRPr lang="ja-JP" altLang="en-US" u="sng" smtClean="0"/>
          </a:p>
          <a:p>
            <a:endParaRPr lang="en-US" altLang="ja-JP" dirty="0" smtClean="0"/>
          </a:p>
          <a:p>
            <a:endParaRPr lang="ja-JP" altLang="en-US" smtClean="0"/>
          </a:p>
          <a:p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Discussion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Emulsion: Where to go?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Is the emulsion detector obsolete?</a:t>
            </a:r>
            <a:endParaRPr lang="en-US" altLang="ja-JP" dirty="0"/>
          </a:p>
          <a:p>
            <a:pPr lvl="1"/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pPr lvl="2"/>
            <a:endParaRPr lang="en-US" altLang="ja-JP" dirty="0" smtClean="0"/>
          </a:p>
          <a:p>
            <a:pPr lvl="2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763177" cy="731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969201">
            <a:off x="3369354" y="4348045"/>
            <a:ext cx="1514039" cy="954107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/>
              <a:t>Nuclear Physics</a:t>
            </a:r>
            <a:endParaRPr kumimoji="1" lang="ja-JP" altLang="en-US" sz="2800" b="1"/>
          </a:p>
        </p:txBody>
      </p:sp>
      <p:sp>
        <p:nvSpPr>
          <p:cNvPr id="7" name="TextBox 6"/>
          <p:cNvSpPr txBox="1"/>
          <p:nvPr/>
        </p:nvSpPr>
        <p:spPr>
          <a:xfrm rot="1894720">
            <a:off x="3084030" y="3334058"/>
            <a:ext cx="2713786" cy="523220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/>
              <a:t>Neutrino Physics</a:t>
            </a:r>
            <a:endParaRPr kumimoji="1" lang="ja-JP" altLang="en-US" sz="2800" b="1"/>
          </a:p>
        </p:txBody>
      </p:sp>
      <p:sp>
        <p:nvSpPr>
          <p:cNvPr id="8" name="TextBox 7"/>
          <p:cNvSpPr txBox="1"/>
          <p:nvPr/>
        </p:nvSpPr>
        <p:spPr>
          <a:xfrm rot="3586378">
            <a:off x="4586177" y="2693327"/>
            <a:ext cx="2107292" cy="954107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err="1" smtClean="0"/>
              <a:t>Astroparticle</a:t>
            </a:r>
            <a:r>
              <a:rPr kumimoji="1" lang="en-US" altLang="ja-JP" sz="2800" b="1" dirty="0" smtClean="0"/>
              <a:t> Physics</a:t>
            </a:r>
            <a:endParaRPr kumimoji="1" lang="ja-JP" altLang="en-US" sz="2800" b="1"/>
          </a:p>
        </p:txBody>
      </p:sp>
      <p:sp>
        <p:nvSpPr>
          <p:cNvPr id="9" name="TextBox 8"/>
          <p:cNvSpPr txBox="1"/>
          <p:nvPr/>
        </p:nvSpPr>
        <p:spPr>
          <a:xfrm rot="4177291">
            <a:off x="5946644" y="3086321"/>
            <a:ext cx="2192249" cy="523220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/>
              <a:t>Applications</a:t>
            </a:r>
            <a:endParaRPr kumimoji="1" lang="ja-JP" altLang="en-US" sz="2800" b="1"/>
          </a:p>
        </p:txBody>
      </p:sp>
      <p:sp>
        <p:nvSpPr>
          <p:cNvPr id="10" name="TextBox 9"/>
          <p:cNvSpPr txBox="1"/>
          <p:nvPr/>
        </p:nvSpPr>
        <p:spPr>
          <a:xfrm rot="21018827">
            <a:off x="1506608" y="1639664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err="1" smtClean="0"/>
              <a:t>Sinaia</a:t>
            </a:r>
            <a:endParaRPr kumimoji="1" lang="ja-JP" altLang="en-US" sz="2800" b="1"/>
          </a:p>
        </p:txBody>
      </p:sp>
      <p:sp>
        <p:nvSpPr>
          <p:cNvPr id="11" name="TextBox 10"/>
          <p:cNvSpPr txBox="1"/>
          <p:nvPr/>
        </p:nvSpPr>
        <p:spPr>
          <a:xfrm rot="20795851">
            <a:off x="1002552" y="329584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Brasov</a:t>
            </a:r>
            <a:endParaRPr kumimoji="1" lang="ja-JP" altLang="en-US" sz="2800" b="1"/>
          </a:p>
        </p:txBody>
      </p:sp>
      <p:sp>
        <p:nvSpPr>
          <p:cNvPr id="14" name="TextBox 13"/>
          <p:cNvSpPr txBox="1"/>
          <p:nvPr/>
        </p:nvSpPr>
        <p:spPr>
          <a:xfrm rot="2075069">
            <a:off x="5777146" y="4569416"/>
            <a:ext cx="1895602" cy="954107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/>
              <a:t>Emulsion Technology</a:t>
            </a:r>
            <a:endParaRPr kumimoji="1" lang="ja-JP" alt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Discussion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Emulsion: Where to go?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Is the emulsion detector obsolete?</a:t>
            </a:r>
            <a:endParaRPr lang="en-US" altLang="ja-JP" dirty="0"/>
          </a:p>
          <a:p>
            <a:pPr lvl="1"/>
            <a:r>
              <a:rPr lang="en-US" altLang="ja-JP" dirty="0" smtClean="0"/>
              <a:t>Aki: No. It is now to start the emulsion! The technology of readout have finally caught up with the emulsion detectors. </a:t>
            </a:r>
            <a:r>
              <a:rPr lang="en-US" altLang="ja-JP" dirty="0" smtClean="0"/>
              <a:t>(</a:t>
            </a:r>
            <a:r>
              <a:rPr lang="en-US" altLang="ja-JP" dirty="0" smtClean="0"/>
              <a:t>Speed, amount of data/s)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Needless to say, the unbeatable spatial resolution</a:t>
            </a:r>
            <a:r>
              <a:rPr lang="en-US" altLang="ja-JP" dirty="0" smtClean="0"/>
              <a:t>!</a:t>
            </a:r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pPr lvl="2"/>
            <a:endParaRPr lang="en-US" altLang="ja-JP" dirty="0" smtClean="0"/>
          </a:p>
          <a:p>
            <a:pPr lvl="2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Discussion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Emulsion </a:t>
            </a:r>
            <a:r>
              <a:rPr lang="en-US" altLang="ja-JP" dirty="0" smtClean="0"/>
              <a:t>gel (</a:t>
            </a:r>
            <a:r>
              <a:rPr lang="en-US" altLang="ja-JP" dirty="0" err="1" smtClean="0"/>
              <a:t>Slavich</a:t>
            </a:r>
            <a:r>
              <a:rPr lang="en-US" altLang="ja-JP" dirty="0" smtClean="0"/>
              <a:t>, Nagoya)</a:t>
            </a:r>
          </a:p>
          <a:p>
            <a:r>
              <a:rPr lang="en-US" altLang="ja-JP" dirty="0" smtClean="0"/>
              <a:t>Automatic scan</a:t>
            </a:r>
          </a:p>
          <a:p>
            <a:pPr lvl="1"/>
            <a:r>
              <a:rPr lang="en-US" altLang="ja-JP" dirty="0" smtClean="0"/>
              <a:t>How to share the expertise of auto scan?</a:t>
            </a:r>
          </a:p>
          <a:p>
            <a:pPr lvl="1"/>
            <a:r>
              <a:rPr lang="en-US" altLang="ja-JP" dirty="0" smtClean="0"/>
              <a:t>Common </a:t>
            </a:r>
            <a:r>
              <a:rPr lang="en-US" altLang="ja-JP" dirty="0" smtClean="0"/>
              <a:t>tools?</a:t>
            </a:r>
            <a:endParaRPr lang="en-US" altLang="ja-JP" dirty="0"/>
          </a:p>
          <a:p>
            <a:r>
              <a:rPr lang="en-US" altLang="ja-JP" dirty="0" smtClean="0"/>
              <a:t>Physics</a:t>
            </a:r>
          </a:p>
          <a:p>
            <a:pPr lvl="1"/>
            <a:r>
              <a:rPr lang="en-US" altLang="ja-JP" dirty="0" smtClean="0"/>
              <a:t>Collaborations</a:t>
            </a:r>
          </a:p>
          <a:p>
            <a:r>
              <a:rPr lang="en-US" altLang="ja-JP" dirty="0" smtClean="0"/>
              <a:t>Applications</a:t>
            </a:r>
            <a:endParaRPr lang="en-US" altLang="ja-JP" dirty="0" smtClean="0"/>
          </a:p>
          <a:p>
            <a:pPr lvl="2"/>
            <a:endParaRPr lang="en-US" altLang="ja-JP" dirty="0" smtClean="0"/>
          </a:p>
          <a:p>
            <a:pPr lvl="2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4860032" y="3140968"/>
            <a:ext cx="3672408" cy="648072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 smtClean="0"/>
              <a:t>Astroparticle</a:t>
            </a:r>
            <a:endParaRPr kumimoji="1" lang="ja-JP" altLang="en-US"/>
          </a:p>
        </p:txBody>
      </p:sp>
      <p:sp>
        <p:nvSpPr>
          <p:cNvPr id="6" name="Up Arrow 5"/>
          <p:cNvSpPr/>
          <p:nvPr/>
        </p:nvSpPr>
        <p:spPr>
          <a:xfrm>
            <a:off x="4355976" y="692696"/>
            <a:ext cx="720080" cy="2808312"/>
          </a:xfrm>
          <a:prstGeom prst="up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1" lang="en-US" altLang="ja-JP" dirty="0" smtClean="0"/>
              <a:t>Neutrino</a:t>
            </a:r>
            <a:endParaRPr kumimoji="1" lang="ja-JP" altLang="en-US"/>
          </a:p>
        </p:txBody>
      </p:sp>
      <p:sp>
        <p:nvSpPr>
          <p:cNvPr id="7" name="Left Arrow 6"/>
          <p:cNvSpPr/>
          <p:nvPr/>
        </p:nvSpPr>
        <p:spPr>
          <a:xfrm>
            <a:off x="899592" y="3140968"/>
            <a:ext cx="3960440" cy="648072"/>
          </a:xfrm>
          <a:prstGeom prst="lef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Nuclear Physics</a:t>
            </a:r>
            <a:endParaRPr kumimoji="1" lang="ja-JP" altLang="en-US"/>
          </a:p>
        </p:txBody>
      </p:sp>
      <p:sp>
        <p:nvSpPr>
          <p:cNvPr id="8" name="Down Arrow 7"/>
          <p:cNvSpPr/>
          <p:nvPr/>
        </p:nvSpPr>
        <p:spPr>
          <a:xfrm>
            <a:off x="4355976" y="3501008"/>
            <a:ext cx="720080" cy="2520280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1" lang="en-US" altLang="ja-JP" dirty="0" smtClean="0"/>
              <a:t>Applications</a:t>
            </a:r>
            <a:endParaRPr kumimoji="1" lang="ja-JP" altLang="en-US"/>
          </a:p>
        </p:txBody>
      </p:sp>
      <p:sp>
        <p:nvSpPr>
          <p:cNvPr id="10" name="Rounded Rectangle 9"/>
          <p:cNvSpPr/>
          <p:nvPr/>
        </p:nvSpPr>
        <p:spPr>
          <a:xfrm>
            <a:off x="2411760" y="0"/>
            <a:ext cx="1944216" cy="11967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OPERA</a:t>
            </a:r>
            <a:endParaRPr kumimoji="1" lang="ja-JP" altLang="en-US"/>
          </a:p>
        </p:txBody>
      </p:sp>
      <p:sp>
        <p:nvSpPr>
          <p:cNvPr id="11" name="Rounded Rectangle 10"/>
          <p:cNvSpPr/>
          <p:nvPr/>
        </p:nvSpPr>
        <p:spPr>
          <a:xfrm>
            <a:off x="5076056" y="0"/>
            <a:ext cx="2664296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Super beam</a:t>
            </a:r>
            <a:endParaRPr kumimoji="1" lang="ja-JP" altLang="en-US"/>
          </a:p>
        </p:txBody>
      </p:sp>
      <p:sp>
        <p:nvSpPr>
          <p:cNvPr id="12" name="Rounded Rectangle 11"/>
          <p:cNvSpPr/>
          <p:nvPr/>
        </p:nvSpPr>
        <p:spPr>
          <a:xfrm>
            <a:off x="323528" y="908720"/>
            <a:ext cx="2160240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Double beta decay</a:t>
            </a:r>
            <a:endParaRPr kumimoji="1" lang="ja-JP" altLang="en-US"/>
          </a:p>
        </p:txBody>
      </p:sp>
      <p:sp>
        <p:nvSpPr>
          <p:cNvPr id="13" name="Rounded Rectangle 12"/>
          <p:cNvSpPr/>
          <p:nvPr/>
        </p:nvSpPr>
        <p:spPr>
          <a:xfrm>
            <a:off x="1979712" y="2996952"/>
            <a:ext cx="4896544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err="1" smtClean="0"/>
              <a:t>AEgIS</a:t>
            </a:r>
            <a:endParaRPr kumimoji="1" lang="ja-JP" altLang="en-US"/>
          </a:p>
        </p:txBody>
      </p:sp>
      <p:sp>
        <p:nvSpPr>
          <p:cNvPr id="14" name="Rounded Rectangle 13"/>
          <p:cNvSpPr/>
          <p:nvPr/>
        </p:nvSpPr>
        <p:spPr>
          <a:xfrm>
            <a:off x="6948264" y="2204864"/>
            <a:ext cx="2016224" cy="9087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Dark Matter</a:t>
            </a:r>
            <a:endParaRPr kumimoji="1" lang="ja-JP" altLang="en-US"/>
          </a:p>
        </p:txBody>
      </p:sp>
      <p:sp>
        <p:nvSpPr>
          <p:cNvPr id="15" name="Rounded Rectangle 14"/>
          <p:cNvSpPr/>
          <p:nvPr/>
        </p:nvSpPr>
        <p:spPr>
          <a:xfrm>
            <a:off x="1619672" y="5589240"/>
            <a:ext cx="2232248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Neutron detection</a:t>
            </a:r>
            <a:endParaRPr kumimoji="1" lang="ja-JP" altLang="en-US"/>
          </a:p>
        </p:txBody>
      </p:sp>
      <p:sp>
        <p:nvSpPr>
          <p:cNvPr id="16" name="Rounded Rectangle 15"/>
          <p:cNvSpPr/>
          <p:nvPr/>
        </p:nvSpPr>
        <p:spPr>
          <a:xfrm>
            <a:off x="5940152" y="5229200"/>
            <a:ext cx="2376264" cy="8640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Muon radiography</a:t>
            </a:r>
            <a:endParaRPr kumimoji="1" lang="ja-JP" altLang="en-US"/>
          </a:p>
        </p:txBody>
      </p:sp>
      <p:sp>
        <p:nvSpPr>
          <p:cNvPr id="17" name="Rounded Rectangle 16"/>
          <p:cNvSpPr/>
          <p:nvPr/>
        </p:nvSpPr>
        <p:spPr>
          <a:xfrm>
            <a:off x="179512" y="3861048"/>
            <a:ext cx="2304256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Nuclear clustering</a:t>
            </a:r>
            <a:endParaRPr kumimoji="1" lang="ja-JP" altLang="en-US"/>
          </a:p>
        </p:txBody>
      </p:sp>
      <p:sp>
        <p:nvSpPr>
          <p:cNvPr id="18" name="Rounded Rectangle 17"/>
          <p:cNvSpPr/>
          <p:nvPr/>
        </p:nvSpPr>
        <p:spPr>
          <a:xfrm>
            <a:off x="5004048" y="6165304"/>
            <a:ext cx="2160240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Beam monitoring</a:t>
            </a:r>
            <a:endParaRPr kumimoji="1" lang="ja-JP" altLang="en-US"/>
          </a:p>
        </p:txBody>
      </p:sp>
      <p:sp>
        <p:nvSpPr>
          <p:cNvPr id="19" name="Rounded Rectangle 18"/>
          <p:cNvSpPr/>
          <p:nvPr/>
        </p:nvSpPr>
        <p:spPr>
          <a:xfrm>
            <a:off x="7487816" y="3789040"/>
            <a:ext cx="1656184" cy="6480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Gamma ray telescope</a:t>
            </a:r>
            <a:endParaRPr kumimoji="1" lang="ja-JP" altLang="en-US"/>
          </a:p>
        </p:txBody>
      </p:sp>
      <p:sp>
        <p:nvSpPr>
          <p:cNvPr id="20" name="Rounded Rectangle 19"/>
          <p:cNvSpPr/>
          <p:nvPr/>
        </p:nvSpPr>
        <p:spPr>
          <a:xfrm>
            <a:off x="2555776" y="6165304"/>
            <a:ext cx="2160240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Medical</a:t>
            </a:r>
            <a:endParaRPr kumimoji="1" lang="ja-JP" altLang="en-US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860032" y="1124744"/>
            <a:ext cx="4283968" cy="128701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Physics motivation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9320" y="0"/>
            <a:ext cx="303468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Scanning Technology</a:t>
            </a:r>
            <a:endParaRPr kumimoji="1" lang="ja-JP" altLang="en-US"/>
          </a:p>
        </p:txBody>
      </p:sp>
      <p:sp>
        <p:nvSpPr>
          <p:cNvPr id="8" name="Up Arrow 7"/>
          <p:cNvSpPr/>
          <p:nvPr/>
        </p:nvSpPr>
        <p:spPr>
          <a:xfrm>
            <a:off x="4211960" y="332656"/>
            <a:ext cx="720080" cy="280831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r>
              <a:rPr kumimoji="1" lang="en-US" altLang="ja-JP" dirty="0" smtClean="0"/>
              <a:t>Manual scan</a:t>
            </a:r>
            <a:endParaRPr kumimoji="1" lang="ja-JP" altLang="en-US"/>
          </a:p>
        </p:txBody>
      </p:sp>
      <p:sp>
        <p:nvSpPr>
          <p:cNvPr id="9" name="Right Arrow 8"/>
          <p:cNvSpPr/>
          <p:nvPr/>
        </p:nvSpPr>
        <p:spPr>
          <a:xfrm rot="1856858">
            <a:off x="4212839" y="3583425"/>
            <a:ext cx="3600400" cy="72008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dirty="0" smtClean="0"/>
              <a:t>High speed Scan</a:t>
            </a:r>
            <a:endParaRPr kumimoji="1" lang="ja-JP" altLang="en-US"/>
          </a:p>
        </p:txBody>
      </p:sp>
      <p:sp>
        <p:nvSpPr>
          <p:cNvPr id="11" name="Left Arrow 10"/>
          <p:cNvSpPr/>
          <p:nvPr/>
        </p:nvSpPr>
        <p:spPr>
          <a:xfrm rot="19575563">
            <a:off x="1242327" y="3518085"/>
            <a:ext cx="3672408" cy="792088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 smtClean="0"/>
              <a:t>High Precision scan</a:t>
            </a:r>
            <a:endParaRPr kumimoji="1" lang="ja-JP" altLang="en-US"/>
          </a:p>
        </p:txBody>
      </p:sp>
      <p:sp>
        <p:nvSpPr>
          <p:cNvPr id="12" name="Rounded Rectangle 11"/>
          <p:cNvSpPr/>
          <p:nvPr/>
        </p:nvSpPr>
        <p:spPr>
          <a:xfrm>
            <a:off x="7596336" y="4653136"/>
            <a:ext cx="1440160" cy="6206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OPERA</a:t>
            </a:r>
            <a:endParaRPr kumimoji="1" lang="ja-JP" altLang="en-US"/>
          </a:p>
        </p:txBody>
      </p:sp>
      <p:sp>
        <p:nvSpPr>
          <p:cNvPr id="13" name="Rounded Rectangle 12"/>
          <p:cNvSpPr/>
          <p:nvPr/>
        </p:nvSpPr>
        <p:spPr>
          <a:xfrm>
            <a:off x="7703840" y="5373216"/>
            <a:ext cx="1440160" cy="5314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Super beam</a:t>
            </a:r>
            <a:endParaRPr kumimoji="1" lang="ja-JP" altLang="en-US"/>
          </a:p>
        </p:txBody>
      </p:sp>
      <p:sp>
        <p:nvSpPr>
          <p:cNvPr id="14" name="Rounded Rectangle 13"/>
          <p:cNvSpPr/>
          <p:nvPr/>
        </p:nvSpPr>
        <p:spPr>
          <a:xfrm>
            <a:off x="3491880" y="6021288"/>
            <a:ext cx="1728192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Double beta decay</a:t>
            </a:r>
            <a:endParaRPr kumimoji="1" lang="ja-JP" altLang="en-US"/>
          </a:p>
        </p:txBody>
      </p:sp>
      <p:sp>
        <p:nvSpPr>
          <p:cNvPr id="15" name="Rounded Rectangle 14"/>
          <p:cNvSpPr/>
          <p:nvPr/>
        </p:nvSpPr>
        <p:spPr>
          <a:xfrm>
            <a:off x="2483768" y="5229200"/>
            <a:ext cx="1440160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err="1" smtClean="0"/>
              <a:t>AEgIS</a:t>
            </a:r>
            <a:endParaRPr kumimoji="1" lang="ja-JP" altLang="en-US"/>
          </a:p>
        </p:txBody>
      </p:sp>
      <p:sp>
        <p:nvSpPr>
          <p:cNvPr id="16" name="Rounded Rectangle 15"/>
          <p:cNvSpPr/>
          <p:nvPr/>
        </p:nvSpPr>
        <p:spPr>
          <a:xfrm>
            <a:off x="4355976" y="5445224"/>
            <a:ext cx="1656184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Dark matter</a:t>
            </a:r>
            <a:endParaRPr kumimoji="1" lang="ja-JP" altLang="en-US"/>
          </a:p>
        </p:txBody>
      </p:sp>
      <p:sp>
        <p:nvSpPr>
          <p:cNvPr id="17" name="Rounded Rectangle 16"/>
          <p:cNvSpPr/>
          <p:nvPr/>
        </p:nvSpPr>
        <p:spPr>
          <a:xfrm>
            <a:off x="971600" y="6021288"/>
            <a:ext cx="2016224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Neutron detection</a:t>
            </a:r>
            <a:endParaRPr kumimoji="1" lang="ja-JP" altLang="en-US"/>
          </a:p>
        </p:txBody>
      </p:sp>
      <p:sp>
        <p:nvSpPr>
          <p:cNvPr id="18" name="Rounded Rectangle 17"/>
          <p:cNvSpPr/>
          <p:nvPr/>
        </p:nvSpPr>
        <p:spPr>
          <a:xfrm>
            <a:off x="6084168" y="5229200"/>
            <a:ext cx="1728192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Muon radiography</a:t>
            </a:r>
            <a:endParaRPr kumimoji="1" lang="ja-JP" altLang="en-US"/>
          </a:p>
        </p:txBody>
      </p:sp>
      <p:sp>
        <p:nvSpPr>
          <p:cNvPr id="19" name="Rounded Rectangle 18"/>
          <p:cNvSpPr/>
          <p:nvPr/>
        </p:nvSpPr>
        <p:spPr>
          <a:xfrm>
            <a:off x="1187624" y="692696"/>
            <a:ext cx="2088232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Nuclear clustering</a:t>
            </a:r>
            <a:endParaRPr kumimoji="1" lang="ja-JP" altLang="en-US"/>
          </a:p>
        </p:txBody>
      </p:sp>
      <p:sp>
        <p:nvSpPr>
          <p:cNvPr id="20" name="Rounded Rectangle 19"/>
          <p:cNvSpPr/>
          <p:nvPr/>
        </p:nvSpPr>
        <p:spPr>
          <a:xfrm>
            <a:off x="6983760" y="6021288"/>
            <a:ext cx="2160240" cy="504056"/>
          </a:xfrm>
          <a:prstGeom prst="roundRect">
            <a:avLst>
              <a:gd name="adj" fmla="val 3315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Beam monitoring</a:t>
            </a:r>
            <a:endParaRPr kumimoji="1" lang="ja-JP" altLang="en-US"/>
          </a:p>
        </p:txBody>
      </p:sp>
      <p:sp>
        <p:nvSpPr>
          <p:cNvPr id="21" name="Rounded Rectangle 20"/>
          <p:cNvSpPr/>
          <p:nvPr/>
        </p:nvSpPr>
        <p:spPr>
          <a:xfrm>
            <a:off x="7487816" y="3789040"/>
            <a:ext cx="1656184" cy="6480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Gamma ray telescope</a:t>
            </a:r>
            <a:endParaRPr kumimoji="1" lang="ja-JP" altLang="en-US"/>
          </a:p>
        </p:txBody>
      </p:sp>
      <p:sp>
        <p:nvSpPr>
          <p:cNvPr id="22" name="Rounded Rectangle 21"/>
          <p:cNvSpPr/>
          <p:nvPr/>
        </p:nvSpPr>
        <p:spPr>
          <a:xfrm>
            <a:off x="5508104" y="6309320"/>
            <a:ext cx="1656184" cy="360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Medical</a:t>
            </a:r>
            <a:endParaRPr kumimoji="1" lang="ja-JP" altLang="en-US"/>
          </a:p>
        </p:txBody>
      </p:sp>
      <p:sp>
        <p:nvSpPr>
          <p:cNvPr id="23" name="Oval 22"/>
          <p:cNvSpPr/>
          <p:nvPr/>
        </p:nvSpPr>
        <p:spPr>
          <a:xfrm>
            <a:off x="3779912" y="2420888"/>
            <a:ext cx="1512168" cy="129614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Good emulsion</a:t>
            </a:r>
            <a:endParaRPr kumimoji="1" lang="ja-JP" altLang="en-US"/>
          </a:p>
        </p:txBody>
      </p:sp>
      <p:sp>
        <p:nvSpPr>
          <p:cNvPr id="24" name="Up-Down Arrow 23"/>
          <p:cNvSpPr/>
          <p:nvPr/>
        </p:nvSpPr>
        <p:spPr>
          <a:xfrm>
            <a:off x="323528" y="260648"/>
            <a:ext cx="432048" cy="4896544"/>
          </a:xfrm>
          <a:prstGeom prst="up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altLang="ja-JP" dirty="0" smtClean="0"/>
              <a:t>Manual                                                 Auto</a:t>
            </a:r>
            <a:endParaRPr kumimoji="1" lang="ja-JP" altLang="en-US"/>
          </a:p>
        </p:txBody>
      </p:sp>
      <p:sp>
        <p:nvSpPr>
          <p:cNvPr id="26" name="Rounded Rectangle 25"/>
          <p:cNvSpPr/>
          <p:nvPr/>
        </p:nvSpPr>
        <p:spPr>
          <a:xfrm>
            <a:off x="3203848" y="0"/>
            <a:ext cx="2808312" cy="2606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Rare event validation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0.22448 0.593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0.22448 0.593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5652120" y="4149080"/>
            <a:ext cx="1512168" cy="504056"/>
          </a:xfrm>
          <a:prstGeom prst="roundRect">
            <a:avLst>
              <a:gd name="adj" fmla="val 3315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Beam monitoring</a:t>
            </a:r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Emulsion gel</a:t>
            </a:r>
            <a:endParaRPr kumimoji="1" lang="ja-JP" altLang="en-US"/>
          </a:p>
        </p:txBody>
      </p:sp>
      <p:sp>
        <p:nvSpPr>
          <p:cNvPr id="4" name="Up Arrow 3"/>
          <p:cNvSpPr/>
          <p:nvPr/>
        </p:nvSpPr>
        <p:spPr>
          <a:xfrm>
            <a:off x="1907704" y="1340768"/>
            <a:ext cx="576064" cy="4752528"/>
          </a:xfrm>
          <a:prstGeom prst="up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1" lang="en-US" altLang="ja-JP" dirty="0" smtClean="0"/>
              <a:t>Fine Grain</a:t>
            </a:r>
            <a:endParaRPr kumimoji="1" lang="ja-JP" altLang="en-US"/>
          </a:p>
        </p:txBody>
      </p:sp>
      <p:sp>
        <p:nvSpPr>
          <p:cNvPr id="5" name="Right Arrow 4"/>
          <p:cNvSpPr/>
          <p:nvPr/>
        </p:nvSpPr>
        <p:spPr>
          <a:xfrm>
            <a:off x="2051720" y="5661248"/>
            <a:ext cx="6768752" cy="57606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High sensitivity</a:t>
            </a:r>
            <a:endParaRPr kumimoji="1" lang="ja-JP" altLang="en-US"/>
          </a:p>
        </p:txBody>
      </p:sp>
      <p:sp>
        <p:nvSpPr>
          <p:cNvPr id="6" name="Rounded Rectangle 5"/>
          <p:cNvSpPr/>
          <p:nvPr/>
        </p:nvSpPr>
        <p:spPr>
          <a:xfrm>
            <a:off x="4211960" y="4077072"/>
            <a:ext cx="1440160" cy="6206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OPERA</a:t>
            </a:r>
            <a:endParaRPr kumimoji="1" lang="ja-JP" altLang="en-US"/>
          </a:p>
        </p:txBody>
      </p:sp>
      <p:sp>
        <p:nvSpPr>
          <p:cNvPr id="8" name="Rounded Rectangle 7"/>
          <p:cNvSpPr/>
          <p:nvPr/>
        </p:nvSpPr>
        <p:spPr>
          <a:xfrm>
            <a:off x="4716016" y="2924944"/>
            <a:ext cx="1728192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Double beta decay</a:t>
            </a:r>
            <a:endParaRPr kumimoji="1" lang="ja-JP" altLang="en-US"/>
          </a:p>
        </p:txBody>
      </p:sp>
      <p:sp>
        <p:nvSpPr>
          <p:cNvPr id="9" name="Rounded Rectangle 8"/>
          <p:cNvSpPr/>
          <p:nvPr/>
        </p:nvSpPr>
        <p:spPr>
          <a:xfrm>
            <a:off x="7308304" y="3789040"/>
            <a:ext cx="1440160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err="1" smtClean="0"/>
              <a:t>AEgIS</a:t>
            </a:r>
            <a:endParaRPr kumimoji="1" lang="ja-JP" altLang="en-US"/>
          </a:p>
        </p:txBody>
      </p:sp>
      <p:sp>
        <p:nvSpPr>
          <p:cNvPr id="11" name="Rounded Rectangle 10"/>
          <p:cNvSpPr/>
          <p:nvPr/>
        </p:nvSpPr>
        <p:spPr>
          <a:xfrm>
            <a:off x="107504" y="4509120"/>
            <a:ext cx="2016224" cy="2880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Neutron detection</a:t>
            </a:r>
            <a:endParaRPr kumimoji="1" lang="ja-JP" altLang="en-US"/>
          </a:p>
        </p:txBody>
      </p:sp>
      <p:sp>
        <p:nvSpPr>
          <p:cNvPr id="12" name="Rounded Rectangle 11"/>
          <p:cNvSpPr/>
          <p:nvPr/>
        </p:nvSpPr>
        <p:spPr>
          <a:xfrm>
            <a:off x="5724128" y="5157192"/>
            <a:ext cx="1476672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Muon radiography</a:t>
            </a:r>
            <a:endParaRPr kumimoji="1" lang="ja-JP" altLang="en-US"/>
          </a:p>
        </p:txBody>
      </p:sp>
      <p:sp>
        <p:nvSpPr>
          <p:cNvPr id="13" name="Rounded Rectangle 12"/>
          <p:cNvSpPr/>
          <p:nvPr/>
        </p:nvSpPr>
        <p:spPr>
          <a:xfrm>
            <a:off x="3707904" y="2420888"/>
            <a:ext cx="2088232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Nuclear clustering</a:t>
            </a:r>
            <a:endParaRPr kumimoji="1" lang="ja-JP" altLang="en-US"/>
          </a:p>
        </p:txBody>
      </p:sp>
      <p:sp>
        <p:nvSpPr>
          <p:cNvPr id="15" name="Rounded Rectangle 14"/>
          <p:cNvSpPr/>
          <p:nvPr/>
        </p:nvSpPr>
        <p:spPr>
          <a:xfrm>
            <a:off x="4860032" y="3429000"/>
            <a:ext cx="1656184" cy="6480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Gamma ray telescope</a:t>
            </a:r>
            <a:endParaRPr kumimoji="1" lang="ja-JP" altLang="en-US"/>
          </a:p>
        </p:txBody>
      </p:sp>
      <p:sp>
        <p:nvSpPr>
          <p:cNvPr id="16" name="Rounded Rectangle 15"/>
          <p:cNvSpPr/>
          <p:nvPr/>
        </p:nvSpPr>
        <p:spPr>
          <a:xfrm>
            <a:off x="4139952" y="5301208"/>
            <a:ext cx="1656184" cy="360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Medical</a:t>
            </a:r>
            <a:endParaRPr kumimoji="1" lang="ja-JP" altLang="en-US"/>
          </a:p>
        </p:txBody>
      </p:sp>
      <p:sp>
        <p:nvSpPr>
          <p:cNvPr id="7" name="Rounded Rectangle 6"/>
          <p:cNvSpPr/>
          <p:nvPr/>
        </p:nvSpPr>
        <p:spPr>
          <a:xfrm>
            <a:off x="4211960" y="4581128"/>
            <a:ext cx="1440160" cy="5314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Super beam</a:t>
            </a:r>
            <a:endParaRPr kumimoji="1" lang="ja-JP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3347864" y="1484784"/>
            <a:ext cx="0" cy="5112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205123" y="1484784"/>
            <a:ext cx="0" cy="5112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47864" y="62373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GD </a:t>
            </a:r>
            <a:r>
              <a:rPr kumimoji="1" lang="en-US" altLang="ja-JP" dirty="0" smtClean="0"/>
              <a:t>25</a:t>
            </a:r>
            <a:endParaRPr kumimoji="1" lang="ja-JP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7164288" y="62373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GD </a:t>
            </a:r>
            <a:r>
              <a:rPr kumimoji="1" lang="en-US" altLang="ja-JP" dirty="0" smtClean="0"/>
              <a:t>50</a:t>
            </a:r>
            <a:endParaRPr kumimoji="1" lang="ja-JP" alt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611560" y="1484784"/>
            <a:ext cx="6840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11560" y="3429000"/>
            <a:ext cx="6840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39552" y="119675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20 nm</a:t>
            </a:r>
            <a:endParaRPr kumimoji="1" lang="ja-JP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539552" y="313167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200 nm</a:t>
            </a:r>
            <a:endParaRPr kumimoji="1" lang="ja-JP" altLang="en-US"/>
          </a:p>
        </p:txBody>
      </p:sp>
      <p:sp>
        <p:nvSpPr>
          <p:cNvPr id="10" name="Rounded Rectangle 9"/>
          <p:cNvSpPr/>
          <p:nvPr/>
        </p:nvSpPr>
        <p:spPr>
          <a:xfrm>
            <a:off x="2483768" y="1268760"/>
            <a:ext cx="1656184" cy="6480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Dark matter</a:t>
            </a:r>
            <a:endParaRPr kumimoji="1" lang="ja-JP" altLang="en-US"/>
          </a:p>
        </p:txBody>
      </p:sp>
      <p:sp>
        <p:nvSpPr>
          <p:cNvPr id="24" name="Rounded Rectangle 23"/>
          <p:cNvSpPr/>
          <p:nvPr/>
        </p:nvSpPr>
        <p:spPr>
          <a:xfrm>
            <a:off x="179512" y="980728"/>
            <a:ext cx="6768752" cy="504056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Rounded Rectangle 27"/>
          <p:cNvSpPr/>
          <p:nvPr/>
        </p:nvSpPr>
        <p:spPr>
          <a:xfrm>
            <a:off x="323528" y="1196752"/>
            <a:ext cx="8424936" cy="4616896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539552" y="62068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accent6">
                    <a:lumMod val="75000"/>
                  </a:schemeClr>
                </a:solidFill>
              </a:rPr>
              <a:t>SLAVICH</a:t>
            </a:r>
            <a:endParaRPr kumimoji="1" lang="ja-JP" altLang="en-US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15616" y="89942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tx2">
                    <a:lumMod val="75000"/>
                  </a:schemeClr>
                </a:solidFill>
              </a:rPr>
              <a:t>Nagoya</a:t>
            </a:r>
            <a:endParaRPr kumimoji="1" lang="ja-JP" altLang="en-US" b="1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Emulsion Archive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Archive </a:t>
            </a:r>
            <a:r>
              <a:rPr kumimoji="1" lang="en-US" altLang="ja-JP" dirty="0" smtClean="0"/>
              <a:t>the legendary experiments</a:t>
            </a:r>
          </a:p>
          <a:p>
            <a:pPr lvl="1"/>
            <a:r>
              <a:rPr kumimoji="1" lang="en-US" altLang="ja-JP" dirty="0" err="1" smtClean="0"/>
              <a:t>Intercosmos</a:t>
            </a:r>
            <a:r>
              <a:rPr kumimoji="1" lang="en-US" altLang="ja-JP" dirty="0" smtClean="0"/>
              <a:t> (4 days in satellite)</a:t>
            </a:r>
          </a:p>
          <a:p>
            <a:pPr lvl="1"/>
            <a:r>
              <a:rPr lang="en-US" altLang="ja-JP" dirty="0" smtClean="0"/>
              <a:t>JACEE (balloon, 10 days at south pole)</a:t>
            </a:r>
          </a:p>
          <a:p>
            <a:pPr lvl="1"/>
            <a:r>
              <a:rPr kumimoji="1" lang="en-US" altLang="ja-JP" dirty="0" smtClean="0"/>
              <a:t>CHORUS (200k neutrino interactions)</a:t>
            </a:r>
          </a:p>
          <a:p>
            <a:pPr lvl="1"/>
            <a:r>
              <a:rPr lang="en-US" altLang="ja-JP" dirty="0" smtClean="0"/>
              <a:t>E653 (800GeV proton, 600 GeV </a:t>
            </a:r>
            <a:r>
              <a:rPr lang="en-US" altLang="ja-JP" dirty="0" err="1" smtClean="0"/>
              <a:t>pion</a:t>
            </a:r>
            <a:r>
              <a:rPr lang="en-US" altLang="ja-JP" dirty="0" smtClean="0"/>
              <a:t>)</a:t>
            </a:r>
          </a:p>
          <a:p>
            <a:endParaRPr lang="en-US" altLang="ja-JP" dirty="0" smtClean="0"/>
          </a:p>
          <a:p>
            <a:r>
              <a:rPr lang="en-US" altLang="ja-JP" dirty="0" smtClean="0"/>
              <a:t>Start discussion for a common effort?</a:t>
            </a:r>
            <a:endParaRPr lang="en-US" altLang="ja-JP" dirty="0" smtClean="0"/>
          </a:p>
          <a:p>
            <a:pPr lvl="1"/>
            <a:r>
              <a:rPr kumimoji="1" lang="en-US" altLang="ja-JP" dirty="0" smtClean="0"/>
              <a:t>Data format, etc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Conclusion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kumimoji="1" lang="en-US" altLang="ja-JP" dirty="0" smtClean="0"/>
              <a:t>Nice to meet you!</a:t>
            </a:r>
          </a:p>
          <a:p>
            <a:pPr lvl="1"/>
            <a:r>
              <a:rPr lang="en-US" altLang="ja-JP" dirty="0" smtClean="0"/>
              <a:t>People from the different domains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Let’s keep in touch and open the cooperation!</a:t>
            </a:r>
            <a:endParaRPr kumimoji="1" lang="en-US" altLang="ja-JP" dirty="0" smtClean="0"/>
          </a:p>
          <a:p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7489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83968" y="5059050"/>
            <a:ext cx="4932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 smtClean="0">
                <a:solidFill>
                  <a:schemeClr val="bg1"/>
                </a:solidFill>
              </a:rPr>
              <a:t>Thank you for the organizers for thi</a:t>
            </a:r>
            <a:r>
              <a:rPr lang="en-US" altLang="ja-JP" sz="3600" dirty="0" smtClean="0">
                <a:solidFill>
                  <a:schemeClr val="bg1"/>
                </a:solidFill>
              </a:rPr>
              <a:t>s nice Workshop!!</a:t>
            </a:r>
            <a:endParaRPr kumimoji="1" lang="ja-JP" altLang="en-US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27112"/>
            <a:ext cx="7899400" cy="5410200"/>
          </a:xfrm>
        </p:spPr>
      </p:pic>
    </p:spTree>
    <p:extLst>
      <p:ext uri="{BB962C8B-B14F-4D97-AF65-F5344CB8AC3E}">
        <p14:creationId xmlns="" xmlns:p14="http://schemas.microsoft.com/office/powerpoint/2010/main" val="266431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7899723" cy="5410200"/>
          </a:xfrm>
        </p:spPr>
      </p:pic>
      <p:sp>
        <p:nvSpPr>
          <p:cNvPr id="5" name="Rectangle 4"/>
          <p:cNvSpPr/>
          <p:nvPr/>
        </p:nvSpPr>
        <p:spPr>
          <a:xfrm>
            <a:off x="7236296" y="0"/>
            <a:ext cx="1907704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M. </a:t>
            </a:r>
            <a:r>
              <a:rPr kumimoji="1" lang="en-US" altLang="ja-JP" dirty="0" err="1" smtClean="0"/>
              <a:t>Haiduc</a:t>
            </a:r>
            <a:endParaRPr kumimoji="1" lang="ja-JP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403648" y="116632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THE COSMETIC LABORATORY</a:t>
            </a:r>
            <a:endParaRPr kumimoji="1" lang="ja-JP" altLang="en-US" sz="2800"/>
          </a:p>
        </p:txBody>
      </p:sp>
    </p:spTree>
    <p:extLst>
      <p:ext uri="{BB962C8B-B14F-4D97-AF65-F5344CB8AC3E}">
        <p14:creationId xmlns="" xmlns:p14="http://schemas.microsoft.com/office/powerpoint/2010/main" val="266431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0"/>
            <a:ext cx="5651500" cy="6858000"/>
          </a:xfrm>
        </p:spPr>
      </p:pic>
    </p:spTree>
    <p:extLst>
      <p:ext uri="{BB962C8B-B14F-4D97-AF65-F5344CB8AC3E}">
        <p14:creationId xmlns="" xmlns:p14="http://schemas.microsoft.com/office/powerpoint/2010/main" val="13315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3048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1" name="Picture 3" descr="D:\TUNKA\SCAN0013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2470"/>
            <a:ext cx="8482641" cy="54755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52800" y="5720523"/>
            <a:ext cx="32487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/>
              <a:t>Intercosmos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7236296" y="0"/>
            <a:ext cx="1907704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M. </a:t>
            </a:r>
            <a:r>
              <a:rPr kumimoji="1" lang="en-US" altLang="ja-JP" dirty="0" err="1" smtClean="0"/>
              <a:t>Haiduc</a:t>
            </a:r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174838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Dropbox\iss\logo\logo nou\logo ti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64704"/>
            <a:ext cx="4033255" cy="16991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467544" y="2708920"/>
            <a:ext cx="2903537" cy="777478"/>
          </a:xfrm>
          <a:prstGeom prst="cloudCallout">
            <a:avLst>
              <a:gd name="adj1" fmla="val -18634"/>
              <a:gd name="adj2" fmla="val 133713"/>
            </a:avLst>
          </a:prstGeom>
          <a:noFill/>
          <a:ln w="109800">
            <a:solidFill>
              <a:srgbClr val="FF3333"/>
            </a:solidFill>
            <a:round/>
            <a:headEnd/>
            <a:tailEnd/>
          </a:ln>
          <a:effectLst/>
          <a:extLst/>
        </p:spPr>
        <p:txBody>
          <a:bodyPr lIns="81639" tIns="40820" rIns="81639" bIns="40820" anchor="ctr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  <a:defRPr/>
            </a:pPr>
            <a:r>
              <a:rPr lang="en-GB" dirty="0"/>
              <a:t>What is ISS?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4221088"/>
            <a:ext cx="2845926" cy="2260355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572922" y="6309924"/>
            <a:ext cx="3114463" cy="35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098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defRPr/>
            </a:pPr>
            <a:r>
              <a:rPr lang="en-GB" dirty="0" smtClean="0"/>
              <a:t>(http://</a:t>
            </a:r>
            <a:r>
              <a:rPr lang="en-GB" dirty="0" err="1" smtClean="0"/>
              <a:t>www.spacescience.ro</a:t>
            </a:r>
            <a:r>
              <a:rPr lang="en-GB" dirty="0" smtClean="0"/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2492896"/>
            <a:ext cx="5647692" cy="2583819"/>
          </a:xfrm>
          <a:prstGeom prst="rect">
            <a:avLst/>
          </a:prstGeom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622392" y="5301208"/>
            <a:ext cx="6512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    INSTITUTE OF SPACE SCIENCE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         legal </a:t>
            </a:r>
            <a:r>
              <a:rPr lang="en-US" b="1" dirty="0">
                <a:solidFill>
                  <a:srgbClr val="000000"/>
                </a:solidFill>
              </a:rPr>
              <a:t>subsidiary of the </a:t>
            </a:r>
            <a:endParaRPr lang="en-US" b="1" dirty="0" smtClean="0">
              <a:solidFill>
                <a:srgbClr val="000000"/>
              </a:solidFill>
            </a:endParaRP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National </a:t>
            </a:r>
            <a:r>
              <a:rPr lang="en-US" b="1" dirty="0">
                <a:solidFill>
                  <a:srgbClr val="000000"/>
                </a:solidFill>
              </a:rPr>
              <a:t>Institute for Laser, Plasma and Radiation Physics (INFLPR)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36296" y="0"/>
            <a:ext cx="1907704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S. </a:t>
            </a:r>
            <a:r>
              <a:rPr kumimoji="1" lang="en-US" altLang="ja-JP" dirty="0" err="1" smtClean="0"/>
              <a:t>Zgura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581128"/>
            <a:ext cx="522922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Slide5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620688"/>
            <a:ext cx="5715000" cy="337661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236296" y="0"/>
            <a:ext cx="1907704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P. </a:t>
            </a:r>
            <a:r>
              <a:rPr kumimoji="1" lang="en-US" altLang="ja-JP" dirty="0" err="1" smtClean="0"/>
              <a:t>Zarubin</a:t>
            </a:r>
            <a:endParaRPr kumimoji="1" lang="ja-JP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059832" y="465313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White star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010" name="Picture 2"/>
          <p:cNvPicPr>
            <a:picLocks noChangeAspect="1" noChangeArrowheads="1"/>
          </p:cNvPicPr>
          <p:nvPr/>
        </p:nvPicPr>
        <p:blipFill>
          <a:blip r:embed="rId2" cstate="print"/>
          <a:srcRect t="10477" r="49484" b="8093"/>
          <a:stretch>
            <a:fillRect/>
          </a:stretch>
        </p:blipFill>
        <p:spPr bwMode="auto">
          <a:xfrm>
            <a:off x="107950" y="1268413"/>
            <a:ext cx="4975225" cy="54006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683011" name="Picture 3" descr="С12"/>
          <p:cNvPicPr>
            <a:picLocks noChangeAspect="1" noChangeArrowheads="1"/>
          </p:cNvPicPr>
          <p:nvPr/>
        </p:nvPicPr>
        <p:blipFill>
          <a:blip r:embed="rId3" cstate="print">
            <a:lum bright="-12000"/>
          </a:blip>
          <a:srcRect b="32829"/>
          <a:stretch>
            <a:fillRect/>
          </a:stretch>
        </p:blipFill>
        <p:spPr bwMode="auto">
          <a:xfrm>
            <a:off x="5148263" y="5589588"/>
            <a:ext cx="3995737" cy="11890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83012" name="Picture 4" descr="O16"/>
          <p:cNvPicPr>
            <a:picLocks noChangeAspect="1" noChangeArrowheads="1"/>
          </p:cNvPicPr>
          <p:nvPr/>
        </p:nvPicPr>
        <p:blipFill>
          <a:blip r:embed="rId4" cstate="print"/>
          <a:srcRect l="20070" t="43332" r="13097" b="32153"/>
          <a:stretch>
            <a:fillRect/>
          </a:stretch>
        </p:blipFill>
        <p:spPr bwMode="auto">
          <a:xfrm>
            <a:off x="5148263" y="4346575"/>
            <a:ext cx="3995737" cy="10985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83013" name="Picture 5" descr="mg-9924-5221"/>
          <p:cNvPicPr>
            <a:picLocks noChangeAspect="1" noChangeArrowheads="1"/>
          </p:cNvPicPr>
          <p:nvPr/>
        </p:nvPicPr>
        <p:blipFill>
          <a:blip r:embed="rId5" cstate="print"/>
          <a:srcRect l="15172" t="35803" r="65190" b="26495"/>
          <a:stretch>
            <a:fillRect/>
          </a:stretch>
        </p:blipFill>
        <p:spPr bwMode="auto">
          <a:xfrm>
            <a:off x="0" y="0"/>
            <a:ext cx="9144000" cy="11795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83014" name="Picture 6"/>
          <p:cNvPicPr>
            <a:picLocks noChangeAspect="1" noChangeArrowheads="1"/>
          </p:cNvPicPr>
          <p:nvPr/>
        </p:nvPicPr>
        <p:blipFill>
          <a:blip r:embed="rId6" cstate="print"/>
          <a:srcRect l="4778" r="2362"/>
          <a:stretch>
            <a:fillRect/>
          </a:stretch>
        </p:blipFill>
        <p:spPr bwMode="auto">
          <a:xfrm>
            <a:off x="468313" y="4365625"/>
            <a:ext cx="2592387" cy="21224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683015" name="Picture 7" descr="Ne_5alpha"/>
          <p:cNvPicPr>
            <a:picLocks noChangeAspect="1" noChangeArrowheads="1"/>
          </p:cNvPicPr>
          <p:nvPr/>
        </p:nvPicPr>
        <p:blipFill>
          <a:blip r:embed="rId7" cstate="print"/>
          <a:srcRect t="18912" r="28334" b="11806"/>
          <a:stretch>
            <a:fillRect/>
          </a:stretch>
        </p:blipFill>
        <p:spPr bwMode="auto">
          <a:xfrm>
            <a:off x="5148263" y="1341438"/>
            <a:ext cx="3995737" cy="2895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683016" name="Text Box 8"/>
          <p:cNvSpPr txBox="1">
            <a:spLocks noChangeArrowheads="1"/>
          </p:cNvSpPr>
          <p:nvPr/>
        </p:nvSpPr>
        <p:spPr bwMode="auto">
          <a:xfrm>
            <a:off x="107950" y="741363"/>
            <a:ext cx="1374775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24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Mg 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→ 6</a:t>
            </a:r>
            <a:r>
              <a:rPr lang="el-GR" sz="2000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α</a:t>
            </a:r>
          </a:p>
        </p:txBody>
      </p:sp>
      <p:sp>
        <p:nvSpPr>
          <p:cNvPr id="683017" name="Rectangle 9"/>
          <p:cNvSpPr>
            <a:spLocks noChangeArrowheads="1"/>
          </p:cNvSpPr>
          <p:nvPr/>
        </p:nvSpPr>
        <p:spPr bwMode="auto">
          <a:xfrm>
            <a:off x="5219700" y="1557338"/>
            <a:ext cx="1304925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22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Ne → 5</a:t>
            </a:r>
            <a:r>
              <a:rPr lang="el-GR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α</a:t>
            </a:r>
            <a:endParaRPr lang="ru-RU" altLang="ja-JP" sz="2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83018" name="Rectangle 10"/>
          <p:cNvSpPr>
            <a:spLocks noChangeArrowheads="1"/>
          </p:cNvSpPr>
          <p:nvPr/>
        </p:nvSpPr>
        <p:spPr bwMode="auto">
          <a:xfrm>
            <a:off x="5292725" y="4581525"/>
            <a:ext cx="1204913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16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O → 4</a:t>
            </a:r>
            <a:r>
              <a:rPr lang="el-GR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α</a:t>
            </a:r>
            <a:endParaRPr lang="ru-RU" altLang="ja-JP" sz="2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83019" name="Rectangle 11"/>
          <p:cNvSpPr>
            <a:spLocks noChangeArrowheads="1"/>
          </p:cNvSpPr>
          <p:nvPr/>
        </p:nvSpPr>
        <p:spPr bwMode="auto">
          <a:xfrm>
            <a:off x="5292725" y="6021388"/>
            <a:ext cx="1192213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baseline="30000"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C → 3</a:t>
            </a:r>
            <a:r>
              <a:rPr lang="el-GR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α</a:t>
            </a:r>
            <a:endParaRPr lang="ru-RU" altLang="ja-JP" sz="2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1322</Words>
  <Application>Microsoft Office PowerPoint</Application>
  <PresentationFormat>On-screen Show (4:3)</PresentationFormat>
  <Paragraphs>350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WNTE Summary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AEgIS experiment Meas. of gravity on antimatter</vt:lpstr>
      <vt:lpstr>Slide 12</vt:lpstr>
      <vt:lpstr>OPERA experiment</vt:lpstr>
      <vt:lpstr>Slide 14</vt:lpstr>
      <vt:lpstr>   Emulsion Neutrino Spectrometer for future neutrino experiments</vt:lpstr>
      <vt:lpstr>2nd day</vt:lpstr>
      <vt:lpstr>Directional Dark Matter Search With Ultra Fine Grain Nuclear Emulsion </vt:lpstr>
      <vt:lpstr>Development of fast neutron and proton detector  in high gamma ray fields</vt:lpstr>
      <vt:lpstr>Automated analysis of nuclear emulsions using new tracking technique</vt:lpstr>
      <vt:lpstr>Implantation of heavy ions 86Kr and 132Xe in emulsion with energy 1.2 A MeV  </vt:lpstr>
      <vt:lpstr>Study of light nuclei cluster structure with nuclear track emulsion (Becquerel)</vt:lpstr>
      <vt:lpstr>Electromagnetic dissociation simulation with FLUKA (Becquerel)</vt:lpstr>
      <vt:lpstr>High speed automatic scanning systems (past, present and future R&amp;D in Italian labs)</vt:lpstr>
      <vt:lpstr>ATMic: Fast 4p tracking based on GPUs and its framework</vt:lpstr>
      <vt:lpstr>Super Fast Automated Emulsion Scanning System  ~ HTS ~</vt:lpstr>
      <vt:lpstr>Development of muon radiography system</vt:lpstr>
      <vt:lpstr>Muon radiography test-2012/2013  of nuclear emulsion detector method</vt:lpstr>
      <vt:lpstr>Muon radiography of volcanoes  with nuclear emulsions in Italy</vt:lpstr>
      <vt:lpstr>Nuclear emulsion with molybdenum filling for 2 -decay observation </vt:lpstr>
      <vt:lpstr>3rd day : in Brasov</vt:lpstr>
      <vt:lpstr>4th day</vt:lpstr>
      <vt:lpstr>Video collections</vt:lpstr>
      <vt:lpstr>Proposal on exposures of NTE to beam of 11C nuclei at 400 A MeV</vt:lpstr>
      <vt:lpstr>Pattern recognition of tracks  in nuclear emulsion</vt:lpstr>
      <vt:lpstr>Implantation of 8He nuclei in NTE</vt:lpstr>
      <vt:lpstr>New suggestions of studies on physics of nuclear fission</vt:lpstr>
      <vt:lpstr>MoDEAL, Monopole and Exotic Detection At the LHC</vt:lpstr>
      <vt:lpstr>Friday</vt:lpstr>
      <vt:lpstr>Discussion</vt:lpstr>
      <vt:lpstr>Discussion</vt:lpstr>
      <vt:lpstr>Discussion</vt:lpstr>
      <vt:lpstr>Physics motivation</vt:lpstr>
      <vt:lpstr>Scanning Technology</vt:lpstr>
      <vt:lpstr>Emulsion gel</vt:lpstr>
      <vt:lpstr>Emulsion Archive</vt:lpstr>
      <vt:lpstr>Conclusion</vt:lpstr>
      <vt:lpstr>Slide 47</vt:lpstr>
      <vt:lpstr>Slide 48</vt:lpstr>
      <vt:lpstr>Slide 49</vt:lpstr>
      <vt:lpstr>Slide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WNTE Summary</dc:title>
  <dc:creator>Ariga</dc:creator>
  <cp:lastModifiedBy>Ariga</cp:lastModifiedBy>
  <cp:revision>32</cp:revision>
  <dcterms:created xsi:type="dcterms:W3CDTF">2013-10-17T11:29:39Z</dcterms:created>
  <dcterms:modified xsi:type="dcterms:W3CDTF">2013-10-18T08:16:31Z</dcterms:modified>
</cp:coreProperties>
</file>